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85" r:id="rId3"/>
    <p:sldId id="257" r:id="rId4"/>
    <p:sldId id="284" r:id="rId5"/>
    <p:sldId id="267" r:id="rId6"/>
    <p:sldId id="263" r:id="rId7"/>
    <p:sldId id="275" r:id="rId8"/>
    <p:sldId id="279" r:id="rId9"/>
    <p:sldId id="280" r:id="rId10"/>
    <p:sldId id="281" r:id="rId11"/>
    <p:sldId id="282" r:id="rId12"/>
    <p:sldId id="286" r:id="rId13"/>
    <p:sldId id="283" r:id="rId14"/>
    <p:sldId id="288" r:id="rId15"/>
    <p:sldId id="287" r:id="rId16"/>
    <p:sldId id="278" r:id="rId17"/>
  </p:sldIdLst>
  <p:sldSz cx="9144000" cy="6858000" type="screen4x3"/>
  <p:notesSz cx="6805613" cy="9939338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78" y="-11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264AF5-6F20-4143-BAA1-CB1B1839E5E7}" type="datetimeFigureOut">
              <a:rPr lang="nl-BE" smtClean="0"/>
              <a:t>23/09/2017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DF4453-D0E8-431E-AB64-D88FF3A3BBF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050985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46BCF2-7B09-43AC-9DF7-A3215F09E5B8}" type="datetimeFigureOut">
              <a:rPr lang="nl-BE" smtClean="0"/>
              <a:t>13/09/2017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F02B8E-81BF-4C14-B62C-A5540D5B4FC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982597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69625-941C-41FD-8B9B-72E81C00CA96}" type="datetimeFigureOut">
              <a:rPr lang="nl-BE" smtClean="0"/>
              <a:t>13/09/2017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6C75-3A54-4783-9893-2C7DF1AA3BA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56441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69625-941C-41FD-8B9B-72E81C00CA96}" type="datetimeFigureOut">
              <a:rPr lang="nl-BE" smtClean="0"/>
              <a:t>13/09/2017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6C75-3A54-4783-9893-2C7DF1AA3BA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093232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69625-941C-41FD-8B9B-72E81C00CA96}" type="datetimeFigureOut">
              <a:rPr lang="nl-BE" smtClean="0"/>
              <a:t>13/09/2017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6C75-3A54-4783-9893-2C7DF1AA3BA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80582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69625-941C-41FD-8B9B-72E81C00CA96}" type="datetimeFigureOut">
              <a:rPr lang="nl-BE" smtClean="0"/>
              <a:t>13/09/2017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6C75-3A54-4783-9893-2C7DF1AA3BA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20405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69625-941C-41FD-8B9B-72E81C00CA96}" type="datetimeFigureOut">
              <a:rPr lang="nl-BE" smtClean="0"/>
              <a:t>13/09/2017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6C75-3A54-4783-9893-2C7DF1AA3BA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49801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69625-941C-41FD-8B9B-72E81C00CA96}" type="datetimeFigureOut">
              <a:rPr lang="nl-BE" smtClean="0"/>
              <a:t>13/09/2017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6C75-3A54-4783-9893-2C7DF1AA3BA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97216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69625-941C-41FD-8B9B-72E81C00CA96}" type="datetimeFigureOut">
              <a:rPr lang="nl-BE" smtClean="0"/>
              <a:t>13/09/2017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6C75-3A54-4783-9893-2C7DF1AA3BA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434925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69625-941C-41FD-8B9B-72E81C00CA96}" type="datetimeFigureOut">
              <a:rPr lang="nl-BE" smtClean="0"/>
              <a:t>13/09/2017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6C75-3A54-4783-9893-2C7DF1AA3BA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29004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69625-941C-41FD-8B9B-72E81C00CA96}" type="datetimeFigureOut">
              <a:rPr lang="nl-BE" smtClean="0"/>
              <a:t>13/09/2017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6C75-3A54-4783-9893-2C7DF1AA3BA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115147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69625-941C-41FD-8B9B-72E81C00CA96}" type="datetimeFigureOut">
              <a:rPr lang="nl-BE" smtClean="0"/>
              <a:t>13/09/2017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6C75-3A54-4783-9893-2C7DF1AA3BA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86281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69625-941C-41FD-8B9B-72E81C00CA96}" type="datetimeFigureOut">
              <a:rPr lang="nl-BE" smtClean="0"/>
              <a:t>13/09/2017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6C75-3A54-4783-9893-2C7DF1AA3BA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5439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969625-941C-41FD-8B9B-72E81C00CA96}" type="datetimeFigureOut">
              <a:rPr lang="nl-BE" smtClean="0"/>
              <a:t>13/09/2017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F36C75-3A54-4783-9893-2C7DF1AA3BA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46347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71600" y="3429000"/>
            <a:ext cx="7772400" cy="1470025"/>
          </a:xfrm>
        </p:spPr>
        <p:txBody>
          <a:bodyPr>
            <a:noAutofit/>
          </a:bodyPr>
          <a:lstStyle/>
          <a:p>
            <a:r>
              <a:rPr lang="nl-BE" sz="4000" dirty="0" smtClean="0"/>
              <a:t>Een duidelijkere bevoegdheidsverdeling inzake gezondheidsbeleid door een volgende staatshervorming?</a:t>
            </a:r>
            <a:endParaRPr lang="nl-BE" sz="40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763688" y="5733256"/>
            <a:ext cx="6400800" cy="771872"/>
          </a:xfrm>
        </p:spPr>
        <p:txBody>
          <a:bodyPr/>
          <a:lstStyle/>
          <a:p>
            <a:r>
              <a:rPr lang="nl-BE" dirty="0" smtClean="0"/>
              <a:t>Jeroen Van Nieuwenhove</a:t>
            </a:r>
            <a:endParaRPr lang="nl-BE" dirty="0"/>
          </a:p>
        </p:txBody>
      </p:sp>
      <p:pic>
        <p:nvPicPr>
          <p:cNvPr id="1026" name="Picture 2" descr="Afbeeldingsresultaat voor stethoscop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339599" cy="2888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9934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Beroepsbeoefenaars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BE" dirty="0" smtClean="0"/>
              <a:t>Federale overheid is bevoegd voor:</a:t>
            </a:r>
          </a:p>
          <a:p>
            <a:pPr lvl="1"/>
            <a:r>
              <a:rPr lang="nl-BE" dirty="0" smtClean="0"/>
              <a:t>erkenningsregeling beroepsbeoefenaars</a:t>
            </a:r>
          </a:p>
          <a:p>
            <a:pPr lvl="2"/>
            <a:r>
              <a:rPr lang="nl-BE" dirty="0" smtClean="0"/>
              <a:t>gemeenschapsbevoegdheden: verrichten erkenningen + erkenningsprocedure + </a:t>
            </a:r>
            <a:r>
              <a:rPr lang="nl-BE" dirty="0" err="1" smtClean="0"/>
              <a:t>subquota</a:t>
            </a:r>
            <a:r>
              <a:rPr lang="nl-BE" dirty="0" smtClean="0"/>
              <a:t> per specialisme</a:t>
            </a:r>
          </a:p>
          <a:p>
            <a:pPr lvl="1"/>
            <a:r>
              <a:rPr lang="nl-BE" dirty="0" smtClean="0"/>
              <a:t>reglementering medische </a:t>
            </a:r>
            <a:r>
              <a:rPr lang="nl-BE" dirty="0" smtClean="0"/>
              <a:t>handelingen/activiteiten, </a:t>
            </a:r>
            <a:r>
              <a:rPr lang="nl-BE" dirty="0" smtClean="0"/>
              <a:t>zoals bijvoorbeeld</a:t>
            </a:r>
          </a:p>
          <a:p>
            <a:pPr lvl="2"/>
            <a:r>
              <a:rPr lang="nl-BE" dirty="0" smtClean="0"/>
              <a:t>orgaandonatie, bloeddonatie, …</a:t>
            </a:r>
          </a:p>
          <a:p>
            <a:pPr lvl="2"/>
            <a:r>
              <a:rPr lang="nl-BE" dirty="0" smtClean="0"/>
              <a:t>medisch begeleide voortplanting</a:t>
            </a:r>
          </a:p>
          <a:p>
            <a:pPr lvl="2"/>
            <a:r>
              <a:rPr lang="nl-BE" dirty="0" smtClean="0"/>
              <a:t>zwangerschapsafbreking, euthanasie, …</a:t>
            </a:r>
          </a:p>
          <a:p>
            <a:pPr lvl="2"/>
            <a:r>
              <a:rPr lang="nl-BE" dirty="0" smtClean="0"/>
              <a:t>medische experimenten</a:t>
            </a:r>
          </a:p>
          <a:p>
            <a:pPr lvl="2"/>
            <a:r>
              <a:rPr lang="nl-BE" dirty="0" smtClean="0"/>
              <a:t>geneesmiddelen, medische </a:t>
            </a:r>
            <a:r>
              <a:rPr lang="nl-BE" dirty="0" smtClean="0"/>
              <a:t>hulpmiddelen</a:t>
            </a:r>
          </a:p>
          <a:p>
            <a:pPr marL="914400" lvl="2" indent="0">
              <a:buNone/>
            </a:pPr>
            <a:r>
              <a:rPr lang="nl-BE" dirty="0" smtClean="0"/>
              <a:t>wel </a:t>
            </a:r>
            <a:r>
              <a:rPr lang="nl-BE" dirty="0" smtClean="0"/>
              <a:t>principiële </a:t>
            </a:r>
            <a:r>
              <a:rPr lang="nl-BE" dirty="0" smtClean="0"/>
              <a:t>gemeenschapsbevoegdheid inzake preventieve gezondheidszorg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0150622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Financiering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BE" dirty="0" smtClean="0"/>
              <a:t>Federale overheid is bevoegd voor:</a:t>
            </a:r>
          </a:p>
          <a:p>
            <a:pPr lvl="1"/>
            <a:r>
              <a:rPr lang="nl-BE" dirty="0" smtClean="0"/>
              <a:t>ziekteverzekering</a:t>
            </a:r>
          </a:p>
          <a:p>
            <a:pPr lvl="2"/>
            <a:r>
              <a:rPr lang="nl-BE" dirty="0" smtClean="0"/>
              <a:t>voorwaarden </a:t>
            </a:r>
            <a:r>
              <a:rPr lang="nl-BE" dirty="0" err="1" smtClean="0"/>
              <a:t>mbt</a:t>
            </a:r>
            <a:r>
              <a:rPr lang="nl-BE" dirty="0" smtClean="0"/>
              <a:t> terugbetaling kunnen ook gebruikt worden als reglementering gezondheidszorgen (zie bv. thuisverpleegkundigen, algemeen medisch dossier, …)</a:t>
            </a:r>
          </a:p>
          <a:p>
            <a:pPr lvl="2"/>
            <a:r>
              <a:rPr lang="nl-BE" dirty="0" smtClean="0"/>
              <a:t>soms is dit gebruikt om gemeenschapsbevoegdheden te betreden (niet zelden met impliciete instemming gemeenschappen), maar in zesde staatshervorming zijn een aantal onderdelen “</a:t>
            </a:r>
            <a:r>
              <a:rPr lang="nl-BE" dirty="0" err="1" smtClean="0"/>
              <a:t>gecommunautariseerd</a:t>
            </a:r>
            <a:r>
              <a:rPr lang="nl-BE" dirty="0" smtClean="0"/>
              <a:t>”</a:t>
            </a:r>
          </a:p>
          <a:p>
            <a:pPr lvl="1"/>
            <a:r>
              <a:rPr lang="nl-BE" dirty="0" smtClean="0"/>
              <a:t>grootste deel ziekenhuisbudget</a:t>
            </a: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41768544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BE" dirty="0" smtClean="0"/>
              <a:t>En wat nu? Vooruitzichten voor een volgende bevoegdheidsherverdeling</a:t>
            </a:r>
            <a:endParaRPr lang="nl-BE" dirty="0"/>
          </a:p>
        </p:txBody>
      </p:sp>
      <p:sp>
        <p:nvSpPr>
          <p:cNvPr id="5" name="Ondertitel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716505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En wat nu?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l-BE" dirty="0" smtClean="0"/>
              <a:t>Politiek animo voor een volgende staatshervorming is quasi nihil</a:t>
            </a:r>
          </a:p>
          <a:p>
            <a:r>
              <a:rPr lang="nl-BE" dirty="0" smtClean="0"/>
              <a:t>Er is bijna een kwarteeuw verlopen tussen versie 1.0 en versie 1.1, dus een volgende versie zal nog wel wat op zich laten wachten</a:t>
            </a:r>
          </a:p>
          <a:p>
            <a:r>
              <a:rPr lang="nl-BE" dirty="0" smtClean="0"/>
              <a:t>Welke nieuwe bevoegdheden voor gemeenschappen zijn denkbaar?</a:t>
            </a:r>
          </a:p>
          <a:p>
            <a:pPr lvl="1"/>
            <a:r>
              <a:rPr lang="nl-BE" dirty="0" smtClean="0"/>
              <a:t>erkenning gezondheidszorgberoepen (samenhang met onderwijs!)</a:t>
            </a:r>
          </a:p>
          <a:p>
            <a:pPr lvl="1"/>
            <a:r>
              <a:rPr lang="nl-BE" dirty="0" smtClean="0"/>
              <a:t>inhoudelijke aspecten uitoefening geneeskunde? (ten dele al Europees gereglementeerd)</a:t>
            </a:r>
          </a:p>
          <a:p>
            <a:pPr lvl="1"/>
            <a:r>
              <a:rPr lang="nl-BE" dirty="0" smtClean="0"/>
              <a:t>financiering ziekenhuizen??</a:t>
            </a:r>
          </a:p>
          <a:p>
            <a:pPr lvl="1"/>
            <a:r>
              <a:rPr lang="nl-BE" dirty="0" smtClean="0"/>
              <a:t>ziekteverzekering???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374347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Obstakels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Franstalige politici zien gezondheidszorg ook als een minimaal beschermingsniveau dat voor heel België moet worden gewaarborgd (solidariteit) – vooral dan inzake ziekteverzekering</a:t>
            </a:r>
          </a:p>
          <a:p>
            <a:r>
              <a:rPr lang="nl-BE" dirty="0" smtClean="0"/>
              <a:t>Weerstand tegen splitsing reglementering en orden beroepsbeoefenaars</a:t>
            </a: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3620530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Valkuilen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l-BE" dirty="0" smtClean="0"/>
              <a:t>Bevoegdheidsuitoefening in Brussel is complex</a:t>
            </a:r>
          </a:p>
          <a:p>
            <a:pPr lvl="1"/>
            <a:r>
              <a:rPr lang="nl-BE" dirty="0" smtClean="0"/>
              <a:t>Vl. Gem + (F. Gem en/of F. </a:t>
            </a:r>
            <a:r>
              <a:rPr lang="nl-BE" dirty="0" err="1" smtClean="0"/>
              <a:t>Gem.comm</a:t>
            </a:r>
            <a:r>
              <a:rPr lang="nl-BE" dirty="0" smtClean="0"/>
              <a:t>. (</a:t>
            </a:r>
            <a:r>
              <a:rPr lang="nl-BE" dirty="0" err="1" smtClean="0"/>
              <a:t>Cocof</a:t>
            </a:r>
            <a:r>
              <a:rPr lang="nl-BE" dirty="0" smtClean="0"/>
              <a:t>) voor zgn. “</a:t>
            </a:r>
            <a:r>
              <a:rPr lang="nl-BE" dirty="0" err="1" smtClean="0"/>
              <a:t>unicommunautaire</a:t>
            </a:r>
            <a:r>
              <a:rPr lang="nl-BE" dirty="0" smtClean="0"/>
              <a:t> instellingen” – </a:t>
            </a:r>
            <a:r>
              <a:rPr lang="nl-BE" i="1" dirty="0" smtClean="0"/>
              <a:t>enkel op basis van vrijwilligheid</a:t>
            </a:r>
            <a:endParaRPr lang="nl-BE" dirty="0" smtClean="0"/>
          </a:p>
          <a:p>
            <a:pPr lvl="1"/>
            <a:r>
              <a:rPr lang="nl-BE" dirty="0" err="1" smtClean="0"/>
              <a:t>Gem.Gem.comm</a:t>
            </a:r>
            <a:r>
              <a:rPr lang="nl-BE" dirty="0" smtClean="0"/>
              <a:t> (GGC) voor zgn. “bicommunautaire instellingen” + dwingende maatregelen </a:t>
            </a:r>
            <a:r>
              <a:rPr lang="nl-BE" dirty="0" err="1" smtClean="0"/>
              <a:t>tav</a:t>
            </a:r>
            <a:r>
              <a:rPr lang="nl-BE" dirty="0" smtClean="0"/>
              <a:t> personen</a:t>
            </a:r>
          </a:p>
          <a:p>
            <a:pPr lvl="1"/>
            <a:r>
              <a:rPr lang="nl-BE" dirty="0" smtClean="0"/>
              <a:t>Dan maar regionaliseren??? (vgl. gezinsbijslagen)</a:t>
            </a:r>
          </a:p>
          <a:p>
            <a:r>
              <a:rPr lang="nl-BE" dirty="0" smtClean="0"/>
              <a:t>Af en toe doorkruist Europa de zin van een mogelijke federalisering (vb. artsenquota’s en vrij verkeer in EU)</a:t>
            </a:r>
          </a:p>
          <a:p>
            <a:r>
              <a:rPr lang="nl-BE" dirty="0" smtClean="0"/>
              <a:t>Wat wil Vlaanderen anders regelen dan nu op federaal niveau?</a:t>
            </a:r>
          </a:p>
          <a:p>
            <a:r>
              <a:rPr lang="nl-BE" dirty="0" smtClean="0"/>
              <a:t>Mogelijkheid van medisch toerisme tussen deelgebieden</a:t>
            </a: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5351208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In afwachting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BE" dirty="0" smtClean="0"/>
              <a:t>De nieuwe bevoegdheidsverdeling moet nog volop worden verkend (bv. ziekenhuizen)</a:t>
            </a:r>
            <a:endParaRPr lang="nl-BE" dirty="0" smtClean="0"/>
          </a:p>
          <a:p>
            <a:r>
              <a:rPr lang="nl-BE" dirty="0" smtClean="0"/>
              <a:t>Samenwerking tussen federale overheid en gemeenschappen belangrijker </a:t>
            </a:r>
            <a:r>
              <a:rPr lang="nl-BE" dirty="0" smtClean="0"/>
              <a:t>dan ooit</a:t>
            </a:r>
          </a:p>
          <a:p>
            <a:r>
              <a:rPr lang="nl-BE" dirty="0" smtClean="0"/>
              <a:t>Vermijden van ondergraven van bevoegdheidsverdeling via ziekteverzekering: eerstelijnszorg en preventieve zorg moeten voortaan enkel en exclusief door gemeenschappen worden geregeld</a:t>
            </a:r>
            <a:endParaRPr lang="nl-BE" dirty="0" smtClean="0"/>
          </a:p>
        </p:txBody>
      </p:sp>
    </p:spTree>
    <p:extLst>
      <p:ext uri="{BB962C8B-B14F-4D97-AF65-F5344CB8AC3E}">
        <p14:creationId xmlns:p14="http://schemas.microsoft.com/office/powerpoint/2010/main" val="2205788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BE" dirty="0" smtClean="0"/>
              <a:t>Bevoegdheidsverdeling gezondheidsbeleid, vroeger en nu</a:t>
            </a:r>
            <a:endParaRPr lang="nl-BE" dirty="0"/>
          </a:p>
        </p:txBody>
      </p:sp>
      <p:sp>
        <p:nvSpPr>
          <p:cNvPr id="5" name="Ondertitel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716505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Bevoegdheidsverdeling 1980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rmAutofit fontScale="62500" lnSpcReduction="20000"/>
          </a:bodyPr>
          <a:lstStyle/>
          <a:p>
            <a:r>
              <a:rPr lang="nl-BE" dirty="0"/>
              <a:t>Versie 1.0 in 1980; versie 1.1 pas in 2014!</a:t>
            </a:r>
          </a:p>
          <a:p>
            <a:r>
              <a:rPr lang="nl-BE" dirty="0"/>
              <a:t>Inzichten </a:t>
            </a:r>
            <a:r>
              <a:rPr lang="nl-BE" dirty="0" smtClean="0"/>
              <a:t>gezondheidszorgbeleid aanzienlijk geëvolueerd sinds 1980, </a:t>
            </a:r>
            <a:r>
              <a:rPr lang="nl-BE" dirty="0"/>
              <a:t>dus </a:t>
            </a:r>
            <a:r>
              <a:rPr lang="nl-BE" dirty="0" smtClean="0"/>
              <a:t>er was objectieve </a:t>
            </a:r>
            <a:r>
              <a:rPr lang="nl-BE" dirty="0"/>
              <a:t>noodzaak aan herziening</a:t>
            </a:r>
          </a:p>
          <a:p>
            <a:r>
              <a:rPr lang="nl-BE" dirty="0" smtClean="0"/>
              <a:t>Versie 1.0 vertoonde </a:t>
            </a:r>
            <a:r>
              <a:rPr lang="nl-BE" dirty="0" smtClean="0"/>
              <a:t>tekortkomingen en incoherenties</a:t>
            </a:r>
          </a:p>
          <a:p>
            <a:pPr lvl="1"/>
            <a:r>
              <a:rPr lang="nl-BE" dirty="0" smtClean="0"/>
              <a:t>grote scheefhang tussen bevoegdheid voor zorginstellingen en bevoegdheid voor beroepsbeoefenaars</a:t>
            </a:r>
          </a:p>
          <a:p>
            <a:pPr lvl="1"/>
            <a:r>
              <a:rPr lang="nl-BE" dirty="0" smtClean="0"/>
              <a:t>van zodra het geld kost, wordt het federaal (wantrouwen t.a.v. gemeenschappen?)</a:t>
            </a:r>
          </a:p>
          <a:p>
            <a:r>
              <a:rPr lang="nl-BE" dirty="0" smtClean="0"/>
              <a:t>Versie 1.0 werd lang niet altijd toegepast zoals het hoorde</a:t>
            </a:r>
          </a:p>
          <a:p>
            <a:pPr lvl="1"/>
            <a:r>
              <a:rPr lang="nl-BE" dirty="0" smtClean="0"/>
              <a:t>principiële gemeenschapsbevoegdheid voor zorginstellingen maar schoorvoetend erkend</a:t>
            </a:r>
          </a:p>
          <a:p>
            <a:pPr lvl="1"/>
            <a:r>
              <a:rPr lang="nl-BE" dirty="0" smtClean="0"/>
              <a:t>regelmatig “ondergraven” van gemeenschapsbevoegdheden vanuit de ziekteverzekering (niet zelden met impliciete instemming gemeenschappen)</a:t>
            </a:r>
          </a:p>
          <a:p>
            <a:r>
              <a:rPr lang="nl-BE" dirty="0" smtClean="0"/>
              <a:t>Rol van afdeling wetgeving Raad van State (adviesorgaan) en Grondwettelijk Hof (rechtscollege) bij de verkenning/verduidelijking van de bevoegdheidsverdeling</a:t>
            </a:r>
            <a:endParaRPr lang="nl-BE" dirty="0"/>
          </a:p>
          <a:p>
            <a:endParaRPr lang="nl-BE" dirty="0" smtClean="0"/>
          </a:p>
          <a:p>
            <a:pPr marL="0" indent="0">
              <a:buNone/>
            </a:pPr>
            <a:endParaRPr lang="nl-BE" sz="3600" dirty="0" smtClean="0"/>
          </a:p>
        </p:txBody>
      </p:sp>
    </p:spTree>
    <p:extLst>
      <p:ext uri="{BB962C8B-B14F-4D97-AF65-F5344CB8AC3E}">
        <p14:creationId xmlns:p14="http://schemas.microsoft.com/office/powerpoint/2010/main" val="3162659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Bevoegdheidsverdeling 2014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rmAutofit fontScale="62500" lnSpcReduction="20000"/>
          </a:bodyPr>
          <a:lstStyle/>
          <a:p>
            <a:r>
              <a:rPr lang="nl-BE" dirty="0" smtClean="0"/>
              <a:t>Is versie 1.1 beter? Ja en neen</a:t>
            </a:r>
          </a:p>
          <a:p>
            <a:r>
              <a:rPr lang="nl-BE" dirty="0" smtClean="0"/>
              <a:t>Grotendeels volgens coherente lijnen uitgewerkt</a:t>
            </a:r>
          </a:p>
          <a:p>
            <a:pPr lvl="1"/>
            <a:r>
              <a:rPr lang="nl-BE" dirty="0" smtClean="0"/>
              <a:t>versteviging/homogenisering gemeenschapsbevoegdheden in bepaalde terreinen zoals ouderenzorg, eerstelijnszorg, geestelijke gezondheidszorg, ziekenhuizen</a:t>
            </a:r>
          </a:p>
          <a:p>
            <a:pPr lvl="1"/>
            <a:r>
              <a:rPr lang="nl-BE" dirty="0" smtClean="0"/>
              <a:t>eerste voetstapjes in bevoegdheid beroepsbeoefenaars</a:t>
            </a:r>
          </a:p>
          <a:p>
            <a:pPr lvl="1"/>
            <a:r>
              <a:rPr lang="nl-BE" dirty="0" smtClean="0"/>
              <a:t>recuperatie van geüsurpeerde bevoegdheden Riziv</a:t>
            </a:r>
          </a:p>
          <a:p>
            <a:r>
              <a:rPr lang="nl-BE" dirty="0" smtClean="0"/>
              <a:t>Grote fixatie van onderhandelaars op begrotingsbedragen</a:t>
            </a:r>
          </a:p>
          <a:p>
            <a:r>
              <a:rPr lang="nl-BE" dirty="0"/>
              <a:t>Politieke overwegingen </a:t>
            </a:r>
            <a:r>
              <a:rPr lang="nl-BE" dirty="0" smtClean="0"/>
              <a:t>halen </a:t>
            </a:r>
            <a:r>
              <a:rPr lang="nl-BE" dirty="0"/>
              <a:t>het regelmatig van praktische </a:t>
            </a:r>
            <a:r>
              <a:rPr lang="nl-BE" dirty="0" smtClean="0"/>
              <a:t>overwegingen</a:t>
            </a:r>
          </a:p>
          <a:p>
            <a:pPr lvl="1"/>
            <a:r>
              <a:rPr lang="nl-BE" dirty="0" smtClean="0"/>
              <a:t>bevoegdheid long term care revalidatie geformuleerd door verwijzing naar Riziv-codes van revalidatieovereenkomsten</a:t>
            </a:r>
          </a:p>
          <a:p>
            <a:pPr lvl="1"/>
            <a:r>
              <a:rPr lang="nl-BE" dirty="0" smtClean="0"/>
              <a:t>wollige en dubbelzinnig criteria voor bevoegdheidsafgrenzing zoals “basiskenmerken”</a:t>
            </a:r>
            <a:endParaRPr lang="nl-BE" dirty="0" smtClean="0"/>
          </a:p>
          <a:p>
            <a:r>
              <a:rPr lang="nl-BE" dirty="0" smtClean="0"/>
              <a:t>Maar</a:t>
            </a:r>
            <a:r>
              <a:rPr lang="nl-BE" dirty="0"/>
              <a:t>: “Je stapt op een ministerraad met een prachtig paard naar binnen en je komt met een scheve dromedaris naar buiten</a:t>
            </a:r>
            <a:r>
              <a:rPr lang="nl-BE" dirty="0" smtClean="0"/>
              <a:t>.”</a:t>
            </a:r>
            <a:br>
              <a:rPr lang="nl-BE" dirty="0" smtClean="0"/>
            </a:br>
            <a:r>
              <a:rPr lang="nl-BE" dirty="0" smtClean="0"/>
              <a:t>(G. Eyskens)</a:t>
            </a:r>
          </a:p>
          <a:p>
            <a:endParaRPr lang="nl-BE" dirty="0" smtClean="0"/>
          </a:p>
          <a:p>
            <a:pPr marL="0" indent="0">
              <a:buNone/>
            </a:pPr>
            <a:endParaRPr lang="nl-BE" sz="3600" dirty="0" smtClean="0"/>
          </a:p>
        </p:txBody>
      </p:sp>
    </p:spTree>
    <p:extLst>
      <p:ext uri="{BB962C8B-B14F-4D97-AF65-F5344CB8AC3E}">
        <p14:creationId xmlns:p14="http://schemas.microsoft.com/office/powerpoint/2010/main" val="94362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BE" dirty="0" smtClean="0"/>
              <a:t>Een overzicht van de bevoegdheidsverdeling na de zesde staatshervorming</a:t>
            </a:r>
            <a:endParaRPr lang="nl-BE" dirty="0"/>
          </a:p>
        </p:txBody>
      </p:sp>
      <p:sp>
        <p:nvSpPr>
          <p:cNvPr id="5" name="Ondertitel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507377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BE" sz="1800" dirty="0" smtClean="0"/>
              <a:t>Art. 5. § </a:t>
            </a:r>
            <a:r>
              <a:rPr lang="nl-BE" sz="1800" dirty="0"/>
              <a:t>1. De persoonsgebonden aangelegenheden bedoeld in artikel 128, § 1 van de Grondwet, zijn</a:t>
            </a:r>
            <a:r>
              <a:rPr lang="nl-BE" sz="1800" dirty="0" smtClean="0"/>
              <a:t>:</a:t>
            </a:r>
            <a:r>
              <a:rPr lang="nl-BE" sz="1800" dirty="0"/>
              <a:t/>
            </a:r>
            <a:br>
              <a:rPr lang="nl-BE" sz="1800" dirty="0"/>
            </a:br>
            <a:r>
              <a:rPr lang="nl-BE" sz="1800" dirty="0"/>
              <a:t>I. Wat het gezondheidsbeleid betreft : </a:t>
            </a:r>
            <a:br>
              <a:rPr lang="nl-BE" sz="1800" dirty="0"/>
            </a:br>
            <a:r>
              <a:rPr lang="nl-BE" sz="1800" dirty="0"/>
              <a:t>1° onverminderd datgene wat bepaald is in het eerste lid, 2°, 3°, 4°, 5° en 6°, het </a:t>
            </a:r>
            <a:r>
              <a:rPr lang="nl-BE" sz="1800" b="1" dirty="0"/>
              <a:t>beleid betreffende de zorgverstrekkingen in en buiten de verplegingsinrichtingen</a:t>
            </a:r>
            <a:r>
              <a:rPr lang="nl-BE" sz="1800" dirty="0"/>
              <a:t> met uitzondering van : </a:t>
            </a:r>
            <a:br>
              <a:rPr lang="nl-BE" sz="1800" dirty="0"/>
            </a:br>
            <a:r>
              <a:rPr lang="nl-BE" sz="1800" dirty="0"/>
              <a:t>a) de </a:t>
            </a:r>
            <a:r>
              <a:rPr lang="nl-BE" sz="1800" b="1" dirty="0"/>
              <a:t>organieke wetgeving</a:t>
            </a:r>
            <a:r>
              <a:rPr lang="nl-BE" sz="1800" dirty="0"/>
              <a:t>, met uitzondering van de investeringskost van de infrastructuur en de medisch-technische diensten;</a:t>
            </a:r>
            <a:br>
              <a:rPr lang="nl-BE" sz="1800" dirty="0"/>
            </a:br>
            <a:r>
              <a:rPr lang="nl-BE" sz="1800" dirty="0"/>
              <a:t>b) de </a:t>
            </a:r>
            <a:r>
              <a:rPr lang="nl-BE" sz="1800" b="1" dirty="0"/>
              <a:t>financiering van de exploitatie</a:t>
            </a:r>
            <a:r>
              <a:rPr lang="nl-BE" sz="1800" dirty="0"/>
              <a:t>, wanneer deze geregeld is door de organieke wetgeving en dit onverminderd de bevoegdheden van de gemeenschappen bedoeld onder a);</a:t>
            </a:r>
            <a:br>
              <a:rPr lang="nl-BE" sz="1800" dirty="0"/>
            </a:br>
            <a:r>
              <a:rPr lang="nl-BE" sz="1800" dirty="0"/>
              <a:t>c) de </a:t>
            </a:r>
            <a:r>
              <a:rPr lang="nl-BE" sz="1800" b="1" dirty="0" err="1"/>
              <a:t>basisregelen</a:t>
            </a:r>
            <a:r>
              <a:rPr lang="nl-BE" sz="1800" dirty="0"/>
              <a:t> betreffende de </a:t>
            </a:r>
            <a:r>
              <a:rPr lang="nl-BE" sz="1800" b="1" dirty="0"/>
              <a:t>programmatie</a:t>
            </a:r>
            <a:r>
              <a:rPr lang="nl-BE" sz="1800" dirty="0"/>
              <a:t>;</a:t>
            </a:r>
            <a:br>
              <a:rPr lang="nl-BE" sz="1800" dirty="0"/>
            </a:br>
            <a:r>
              <a:rPr lang="nl-BE" sz="1800" dirty="0"/>
              <a:t>d) de bepaling van de voorwaarden en de aanwijzing tot </a:t>
            </a:r>
            <a:r>
              <a:rPr lang="nl-BE" sz="1800" b="1" dirty="0"/>
              <a:t>universitair ziekenhuis </a:t>
            </a:r>
            <a:r>
              <a:rPr lang="nl-BE" sz="1800" dirty="0"/>
              <a:t>overeenkomstig de wetgeving op de ziekenhuizen;</a:t>
            </a:r>
            <a:br>
              <a:rPr lang="nl-BE" sz="1800" dirty="0"/>
            </a:br>
            <a:r>
              <a:rPr lang="nl-BE" sz="1800" dirty="0"/>
              <a:t>2° het beleid betreffende de verstrekkingen van </a:t>
            </a:r>
            <a:r>
              <a:rPr lang="nl-BE" sz="1800" b="1" dirty="0"/>
              <a:t>geestelijke gezondheidszorg </a:t>
            </a:r>
            <a:r>
              <a:rPr lang="nl-BE" sz="1800" dirty="0"/>
              <a:t>in de verplegingsinrichtingen buiten de ziekenhuizen;</a:t>
            </a:r>
            <a:br>
              <a:rPr lang="nl-BE" sz="1800" dirty="0"/>
            </a:br>
            <a:r>
              <a:rPr lang="nl-BE" sz="1800" dirty="0"/>
              <a:t>3° het beleid betreffende de zorgverstrekkingen in </a:t>
            </a:r>
            <a:r>
              <a:rPr lang="nl-BE" sz="1800" b="1" dirty="0"/>
              <a:t>oudereninstellingen</a:t>
            </a:r>
            <a:r>
              <a:rPr lang="nl-BE" sz="1800" dirty="0"/>
              <a:t>, met inbegrip van de geïsoleerde geriatriediensten;</a:t>
            </a:r>
            <a:br>
              <a:rPr lang="nl-BE" sz="1800" dirty="0"/>
            </a:br>
            <a:r>
              <a:rPr lang="nl-BE" sz="1800" dirty="0" smtClean="0"/>
              <a:t>(…)</a:t>
            </a:r>
            <a:endParaRPr lang="nl-BE" sz="1800" dirty="0"/>
          </a:p>
        </p:txBody>
      </p:sp>
    </p:spTree>
    <p:extLst>
      <p:ext uri="{BB962C8B-B14F-4D97-AF65-F5344CB8AC3E}">
        <p14:creationId xmlns:p14="http://schemas.microsoft.com/office/powerpoint/2010/main" val="1141863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BE" sz="1800" dirty="0" smtClean="0"/>
              <a:t>(…)</a:t>
            </a:r>
            <a:r>
              <a:rPr lang="nl-BE" sz="1800" dirty="0"/>
              <a:t/>
            </a:r>
            <a:br>
              <a:rPr lang="nl-BE" sz="1800" dirty="0"/>
            </a:br>
            <a:r>
              <a:rPr lang="nl-BE" sz="1800" dirty="0"/>
              <a:t>4° het beleid betreffende de zorgverstrekkingen in </a:t>
            </a:r>
            <a:r>
              <a:rPr lang="nl-BE" sz="1800" b="1" dirty="0"/>
              <a:t>geïsoleerde diensten voor behandeling en revalidatie</a:t>
            </a:r>
            <a:r>
              <a:rPr lang="nl-BE" sz="1800" dirty="0"/>
              <a:t>;</a:t>
            </a:r>
            <a:br>
              <a:rPr lang="nl-BE" sz="1800" dirty="0"/>
            </a:br>
            <a:r>
              <a:rPr lang="nl-BE" sz="1800" dirty="0"/>
              <a:t>5° het beleid inzake </a:t>
            </a:r>
            <a:r>
              <a:rPr lang="nl-BE" sz="1800" b="1" dirty="0"/>
              <a:t>long term care revalidatie</a:t>
            </a:r>
            <a:r>
              <a:rPr lang="nl-BE" sz="1800" dirty="0"/>
              <a:t>;</a:t>
            </a:r>
            <a:br>
              <a:rPr lang="nl-BE" sz="1800" dirty="0"/>
            </a:br>
            <a:r>
              <a:rPr lang="nl-BE" sz="1800" dirty="0"/>
              <a:t>6° de </a:t>
            </a:r>
            <a:r>
              <a:rPr lang="nl-BE" sz="1800" b="1" dirty="0"/>
              <a:t>organisatie van de eerstelijnsgezondheidszorg </a:t>
            </a:r>
            <a:r>
              <a:rPr lang="nl-BE" sz="1800" dirty="0"/>
              <a:t>en de </a:t>
            </a:r>
            <a:r>
              <a:rPr lang="nl-BE" sz="1800" b="1" dirty="0"/>
              <a:t>ondersteuning van de gezondheidszorgberoepen van de eerste lijn</a:t>
            </a:r>
            <a:r>
              <a:rPr lang="nl-BE" sz="1800" dirty="0"/>
              <a:t>;</a:t>
            </a:r>
            <a:br>
              <a:rPr lang="nl-BE" sz="1800" dirty="0"/>
            </a:br>
            <a:r>
              <a:rPr lang="nl-BE" sz="1800" dirty="0"/>
              <a:t>7° wat betreft de </a:t>
            </a:r>
            <a:r>
              <a:rPr lang="nl-BE" sz="1800" b="1" dirty="0"/>
              <a:t>gezondheidszorgberoepen</a:t>
            </a:r>
            <a:r>
              <a:rPr lang="nl-BE" sz="1800" dirty="0"/>
              <a:t> : </a:t>
            </a:r>
            <a:br>
              <a:rPr lang="nl-BE" sz="1800" dirty="0"/>
            </a:br>
            <a:r>
              <a:rPr lang="nl-BE" sz="1800" dirty="0"/>
              <a:t>a) hun </a:t>
            </a:r>
            <a:r>
              <a:rPr lang="nl-BE" sz="1800" b="1" dirty="0"/>
              <a:t>erkenning</a:t>
            </a:r>
            <a:r>
              <a:rPr lang="nl-BE" sz="1800" dirty="0"/>
              <a:t> met naleving van de door de federale overheid bepaalde erkenningsvoorwaarden;</a:t>
            </a:r>
            <a:br>
              <a:rPr lang="nl-BE" sz="1800" dirty="0"/>
            </a:br>
            <a:r>
              <a:rPr lang="nl-BE" sz="1800" dirty="0"/>
              <a:t>b) hun </a:t>
            </a:r>
            <a:r>
              <a:rPr lang="nl-BE" sz="1800" b="1" dirty="0"/>
              <a:t>contingentering</a:t>
            </a:r>
            <a:r>
              <a:rPr lang="nl-BE" sz="1800" dirty="0"/>
              <a:t>, rekening houdende, in voorkomend geval, met het globale aantal dat de federale overheid per gemeenschap jaarlijks kan vastleggen voor de toegang van elk van de gezondheidszorgberoepen;</a:t>
            </a:r>
            <a:br>
              <a:rPr lang="nl-BE" sz="1800" dirty="0"/>
            </a:br>
            <a:r>
              <a:rPr lang="nl-BE" sz="1800" dirty="0"/>
              <a:t>8° de </a:t>
            </a:r>
            <a:r>
              <a:rPr lang="nl-BE" sz="1800" b="1" dirty="0"/>
              <a:t>gezondheidsopvoeding alsook de activiteiten en diensten op het vlak van de preventieve gezondheidszorg, evenals alle initiatieven inzake de preventieve gezondheidszorg</a:t>
            </a:r>
            <a:r>
              <a:rPr lang="nl-BE" sz="1800" dirty="0"/>
              <a:t>.</a:t>
            </a:r>
            <a:br>
              <a:rPr lang="nl-BE" sz="1800" dirty="0"/>
            </a:br>
            <a:r>
              <a:rPr lang="nl-BE" sz="1800" dirty="0"/>
              <a:t/>
            </a:r>
            <a:br>
              <a:rPr lang="nl-BE" sz="1800" dirty="0"/>
            </a:br>
            <a:r>
              <a:rPr lang="nl-BE" sz="1800" dirty="0"/>
              <a:t>De federale overheid blijft evenwel bevoegd voor : </a:t>
            </a:r>
            <a:br>
              <a:rPr lang="nl-BE" sz="1800" dirty="0"/>
            </a:br>
            <a:r>
              <a:rPr lang="nl-BE" sz="1800" dirty="0"/>
              <a:t>1° de </a:t>
            </a:r>
            <a:r>
              <a:rPr lang="nl-BE" sz="1800" b="1" dirty="0"/>
              <a:t>ziekte- en invaliditeitsverzekering</a:t>
            </a:r>
            <a:r>
              <a:rPr lang="nl-BE" sz="1800" dirty="0"/>
              <a:t>;</a:t>
            </a:r>
            <a:br>
              <a:rPr lang="nl-BE" sz="1800" dirty="0"/>
            </a:br>
            <a:r>
              <a:rPr lang="nl-BE" sz="1800" dirty="0"/>
              <a:t>2° de nationale maatregelen inzake </a:t>
            </a:r>
            <a:r>
              <a:rPr lang="nl-BE" sz="1800" b="1" dirty="0"/>
              <a:t>profylaxis</a:t>
            </a:r>
            <a:r>
              <a:rPr lang="nl-BE" sz="1800" dirty="0" smtClean="0"/>
              <a:t>.</a:t>
            </a:r>
          </a:p>
          <a:p>
            <a:pPr marL="0" indent="0">
              <a:buNone/>
            </a:pPr>
            <a:r>
              <a:rPr lang="nl-BE" sz="1800" dirty="0"/>
              <a:t/>
            </a:r>
            <a:br>
              <a:rPr lang="nl-BE" sz="1800" dirty="0"/>
            </a:br>
            <a:r>
              <a:rPr lang="nl-BE" sz="1800" dirty="0" smtClean="0"/>
              <a:t>(…)</a:t>
            </a:r>
            <a:endParaRPr lang="nl-BE" sz="1800" dirty="0"/>
          </a:p>
        </p:txBody>
      </p:sp>
    </p:spTree>
    <p:extLst>
      <p:ext uri="{BB962C8B-B14F-4D97-AF65-F5344CB8AC3E}">
        <p14:creationId xmlns:p14="http://schemas.microsoft.com/office/powerpoint/2010/main" val="682107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(minstens) 3 aspecten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BE" dirty="0" smtClean="0"/>
              <a:t>Zorginstelling (bv. ziekenhuis, RVT, huisartsenpraktijk, …)</a:t>
            </a:r>
          </a:p>
          <a:p>
            <a:r>
              <a:rPr lang="nl-BE" dirty="0" smtClean="0"/>
              <a:t>Beroepsbeoefenaar (arts, apotheker, kinesist, verpleegkundige, …)</a:t>
            </a:r>
          </a:p>
          <a:p>
            <a:r>
              <a:rPr lang="nl-BE" dirty="0" smtClean="0"/>
              <a:t>Financiering (ziekteverzekering, ziekenhuisbudget, …)</a:t>
            </a:r>
          </a:p>
          <a:p>
            <a:pPr marL="0" indent="0">
              <a:buNone/>
            </a:pPr>
            <a:r>
              <a:rPr lang="nl-BE" dirty="0" smtClean="0"/>
              <a:t>Via elk van deze aspecten kan een overheid voorwaarden en verplichtingen opleggen, die in de praktijk kunnen overlappen (bv. wachtdienst)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5511894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Zorginstellingen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nl-BE" dirty="0" smtClean="0"/>
              <a:t>Gemeenschappen zijn principieel bevoegd voor gezondheidszorgverstrekkingen intra en extra </a:t>
            </a:r>
            <a:r>
              <a:rPr lang="nl-BE" dirty="0" err="1" smtClean="0"/>
              <a:t>muros</a:t>
            </a:r>
            <a:endParaRPr lang="nl-BE" dirty="0" smtClean="0"/>
          </a:p>
          <a:p>
            <a:pPr lvl="1"/>
            <a:r>
              <a:rPr lang="nl-BE" dirty="0" smtClean="0"/>
              <a:t>thuiszorg (maar …)</a:t>
            </a:r>
          </a:p>
          <a:p>
            <a:pPr lvl="1"/>
            <a:r>
              <a:rPr lang="nl-BE" dirty="0"/>
              <a:t>aantal “gerestitueerde” </a:t>
            </a:r>
            <a:r>
              <a:rPr lang="nl-BE" dirty="0" smtClean="0"/>
              <a:t>eerstelijnszorginitiatieven </a:t>
            </a:r>
            <a:r>
              <a:rPr lang="nl-BE" dirty="0"/>
              <a:t>zoals huisartsenkringen, impulsfonds, GDT, …</a:t>
            </a:r>
          </a:p>
          <a:p>
            <a:pPr lvl="1"/>
            <a:r>
              <a:rPr lang="nl-BE" dirty="0" smtClean="0"/>
              <a:t>niet-dringend ziekenvervoer</a:t>
            </a:r>
          </a:p>
          <a:p>
            <a:pPr lvl="1"/>
            <a:r>
              <a:rPr lang="nl-BE" dirty="0" smtClean="0"/>
              <a:t>allerlei “klinieken” en “praktijken” (bv. esthetische ingrepen)</a:t>
            </a:r>
          </a:p>
          <a:p>
            <a:pPr lvl="1"/>
            <a:r>
              <a:rPr lang="nl-BE" dirty="0" smtClean="0"/>
              <a:t>PVT, IBW, RVT, CDV, categorale ziekenhuizen, …</a:t>
            </a:r>
          </a:p>
          <a:p>
            <a:pPr lvl="1"/>
            <a:r>
              <a:rPr lang="nl-BE" dirty="0" smtClean="0"/>
              <a:t>ziekenhuizen: ja, maar federale overheid blijft bevoegd voor</a:t>
            </a:r>
          </a:p>
          <a:p>
            <a:pPr lvl="2"/>
            <a:r>
              <a:rPr lang="nl-BE" dirty="0" smtClean="0"/>
              <a:t>“basiskenmerken”</a:t>
            </a:r>
          </a:p>
          <a:p>
            <a:pPr lvl="2"/>
            <a:r>
              <a:rPr lang="nl-BE" dirty="0" smtClean="0"/>
              <a:t>financiering (grotendeels)</a:t>
            </a:r>
          </a:p>
          <a:p>
            <a:pPr lvl="2"/>
            <a:r>
              <a:rPr lang="nl-BE" dirty="0" smtClean="0"/>
              <a:t>basisregels programmatie</a:t>
            </a:r>
          </a:p>
        </p:txBody>
      </p:sp>
    </p:spTree>
    <p:extLst>
      <p:ext uri="{BB962C8B-B14F-4D97-AF65-F5344CB8AC3E}">
        <p14:creationId xmlns:p14="http://schemas.microsoft.com/office/powerpoint/2010/main" val="210596869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25674</TotalTime>
  <Words>761</Words>
  <Application>Microsoft Office PowerPoint</Application>
  <PresentationFormat>Diavoorstelling (4:3)</PresentationFormat>
  <Paragraphs>85</Paragraphs>
  <Slides>16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17" baseType="lpstr">
      <vt:lpstr>Kantoorthema</vt:lpstr>
      <vt:lpstr>Een duidelijkere bevoegdheidsverdeling inzake gezondheidsbeleid door een volgende staatshervorming?</vt:lpstr>
      <vt:lpstr>Bevoegdheidsverdeling gezondheidsbeleid, vroeger en nu</vt:lpstr>
      <vt:lpstr>Bevoegdheidsverdeling 1980</vt:lpstr>
      <vt:lpstr>Bevoegdheidsverdeling 2014</vt:lpstr>
      <vt:lpstr>Een overzicht van de bevoegdheidsverdeling na de zesde staatshervorming</vt:lpstr>
      <vt:lpstr>PowerPoint-presentatie</vt:lpstr>
      <vt:lpstr>PowerPoint-presentatie</vt:lpstr>
      <vt:lpstr>(minstens) 3 aspecten</vt:lpstr>
      <vt:lpstr>Zorginstellingen</vt:lpstr>
      <vt:lpstr>Beroepsbeoefenaars</vt:lpstr>
      <vt:lpstr>Financiering</vt:lpstr>
      <vt:lpstr>En wat nu? Vooruitzichten voor een volgende bevoegdheidsherverdeling</vt:lpstr>
      <vt:lpstr>En wat nu?</vt:lpstr>
      <vt:lpstr>Obstakels</vt:lpstr>
      <vt:lpstr>Valkuilen</vt:lpstr>
      <vt:lpstr>In afwachting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Jeroen Van Nieuwenhove</dc:creator>
  <cp:lastModifiedBy>Jeroen Van Nieuwenhove</cp:lastModifiedBy>
  <cp:revision>96</cp:revision>
  <cp:lastPrinted>2017-09-22T22:31:28Z</cp:lastPrinted>
  <dcterms:created xsi:type="dcterms:W3CDTF">2017-02-26T22:58:50Z</dcterms:created>
  <dcterms:modified xsi:type="dcterms:W3CDTF">2017-09-22T22:31:38Z</dcterms:modified>
</cp:coreProperties>
</file>