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0" r:id="rId2"/>
  </p:sldMasterIdLst>
  <p:notesMasterIdLst>
    <p:notesMasterId r:id="rId37"/>
  </p:notesMasterIdLst>
  <p:handoutMasterIdLst>
    <p:handoutMasterId r:id="rId38"/>
  </p:handoutMasterIdLst>
  <p:sldIdLst>
    <p:sldId id="258" r:id="rId3"/>
    <p:sldId id="260" r:id="rId4"/>
    <p:sldId id="261" r:id="rId5"/>
    <p:sldId id="272" r:id="rId6"/>
    <p:sldId id="267" r:id="rId7"/>
    <p:sldId id="273" r:id="rId8"/>
    <p:sldId id="274" r:id="rId9"/>
    <p:sldId id="269" r:id="rId10"/>
    <p:sldId id="262" r:id="rId11"/>
    <p:sldId id="275" r:id="rId12"/>
    <p:sldId id="264" r:id="rId13"/>
    <p:sldId id="276" r:id="rId14"/>
    <p:sldId id="279" r:id="rId15"/>
    <p:sldId id="280" r:id="rId16"/>
    <p:sldId id="277" r:id="rId17"/>
    <p:sldId id="281" r:id="rId18"/>
    <p:sldId id="282" r:id="rId19"/>
    <p:sldId id="265" r:id="rId20"/>
    <p:sldId id="304" r:id="rId21"/>
    <p:sldId id="283" r:id="rId22"/>
    <p:sldId id="284" r:id="rId23"/>
    <p:sldId id="285" r:id="rId24"/>
    <p:sldId id="286" r:id="rId25"/>
    <p:sldId id="287" r:id="rId26"/>
    <p:sldId id="290" r:id="rId27"/>
    <p:sldId id="291" r:id="rId28"/>
    <p:sldId id="288" r:id="rId29"/>
    <p:sldId id="293" r:id="rId30"/>
    <p:sldId id="305" r:id="rId31"/>
    <p:sldId id="303" r:id="rId32"/>
    <p:sldId id="302" r:id="rId33"/>
    <p:sldId id="306" r:id="rId34"/>
    <p:sldId id="307" r:id="rId35"/>
    <p:sldId id="308" r:id="rId36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>
          <p15:clr>
            <a:srgbClr val="A4A3A4"/>
          </p15:clr>
        </p15:guide>
        <p15:guide id="2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E8A"/>
    <a:srgbClr val="1D8DB0"/>
    <a:srgbClr val="147694"/>
    <a:srgbClr val="177E9D"/>
    <a:srgbClr val="00407A"/>
    <a:srgbClr val="86B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6" autoAdjust="0"/>
  </p:normalViewPr>
  <p:slideViewPr>
    <p:cSldViewPr snapToObjects="1" showGuides="1">
      <p:cViewPr varScale="1">
        <p:scale>
          <a:sx n="95" d="100"/>
          <a:sy n="95" d="100"/>
        </p:scale>
        <p:origin x="912" y="66"/>
      </p:cViewPr>
      <p:guideLst>
        <p:guide orient="horz" pos="3294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20-9-2017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‹nr.›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20-9-2017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35250" y="4689750"/>
            <a:ext cx="5709333" cy="4494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20-9-2017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8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20-9-2017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20-9-2017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20-9-2017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20-9-2017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20-9-2017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20-9-2017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20-9-2017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8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20-9-2017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20-9-2017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20-9-2017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20-9-2017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20-9-2017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20-9-2017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20-9-2017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20-9-2017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1156" y="260648"/>
            <a:ext cx="8136904" cy="2304256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nl-BE" dirty="0"/>
              <a:t>De </a:t>
            </a:r>
            <a:r>
              <a:rPr lang="nl-BE" dirty="0" smtClean="0"/>
              <a:t>6</a:t>
            </a:r>
            <a:r>
              <a:rPr lang="nl-BE" sz="3200" baseline="30000" dirty="0" smtClean="0"/>
              <a:t>de</a:t>
            </a:r>
            <a:r>
              <a:rPr lang="nl-BE" dirty="0" smtClean="0"/>
              <a:t> staatshervorming</a:t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sz="3600" dirty="0"/>
              <a:t>Gevolgen voor de </a:t>
            </a:r>
            <a:r>
              <a:rPr lang="nl-BE" sz="3600" dirty="0" smtClean="0"/>
              <a:t>arts-specialist</a:t>
            </a:r>
            <a:br>
              <a:rPr lang="nl-BE" sz="3600" dirty="0" smtClean="0"/>
            </a:br>
            <a:r>
              <a:rPr lang="nl-BE" sz="3600" dirty="0" smtClean="0"/>
              <a:t>(in </a:t>
            </a:r>
            <a:r>
              <a:rPr lang="nl-BE" sz="3600" dirty="0"/>
              <a:t>opleiding)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042608" y="3645024"/>
            <a:ext cx="5094000" cy="2016224"/>
          </a:xfrm>
        </p:spPr>
        <p:txBody>
          <a:bodyPr/>
          <a:lstStyle/>
          <a:p>
            <a:pPr algn="ctr"/>
            <a:r>
              <a:rPr lang="nl-BE" sz="3200" dirty="0" smtClean="0"/>
              <a:t>W. Peetermans</a:t>
            </a:r>
          </a:p>
          <a:p>
            <a:pPr algn="ctr"/>
            <a:endParaRPr lang="nl-BE" dirty="0" smtClean="0"/>
          </a:p>
          <a:p>
            <a:pPr algn="ctr"/>
            <a:r>
              <a:rPr lang="nl-BE" dirty="0" smtClean="0"/>
              <a:t>Interne Geneeskunde UZ Leuven</a:t>
            </a:r>
          </a:p>
          <a:p>
            <a:pPr algn="ctr"/>
            <a:r>
              <a:rPr lang="nl-BE" dirty="0" smtClean="0"/>
              <a:t>POC Master Specialistische Geneeskunde KU Leuven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514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39" y="116632"/>
            <a:ext cx="8712968" cy="324036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39" y="3429000"/>
            <a:ext cx="871296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Planningscommissie Quota 2023 e.v.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BE" dirty="0" smtClean="0"/>
              <a:t>Verbetering op basisscenario’s door rekening te houden met veranderingen in praktijkvoering (VTE), veranderende zorgvraag en taakdelegatie</a:t>
            </a:r>
          </a:p>
          <a:p>
            <a:r>
              <a:rPr lang="nl-BE" dirty="0" smtClean="0"/>
              <a:t>Recente specialismen met nood aan nieuwe artsen (geriatrie, urgentiegeneeskunde, AMO,…)</a:t>
            </a:r>
          </a:p>
          <a:p>
            <a:r>
              <a:rPr lang="nl-BE" dirty="0" smtClean="0"/>
              <a:t>Specialismen met een verwacht tekort (huisarts, NKO, APO, reumatologie, psychiatrie,…)</a:t>
            </a:r>
          </a:p>
          <a:p>
            <a:r>
              <a:rPr lang="nl-BE" dirty="0" smtClean="0"/>
              <a:t>Specialismen met een verwacht overaanbod (pediatrie, radiotherapie, radiologie, heelkunde,…)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 smtClean="0">
                <a:sym typeface="Wingdings" panose="05000000000000000000" pitchFamily="2" charset="2"/>
              </a:rPr>
              <a:t>Generieke alternatieve </a:t>
            </a:r>
            <a:r>
              <a:rPr lang="nl-BE" dirty="0">
                <a:sym typeface="Wingdings" panose="05000000000000000000" pitchFamily="2" charset="2"/>
              </a:rPr>
              <a:t>scenario’s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699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Planningscommissie Quota 2023 e.v.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887313"/>
          </a:xfrm>
          <a:solidFill>
            <a:schemeClr val="bg1"/>
          </a:solidFill>
        </p:spPr>
        <p:txBody>
          <a:bodyPr/>
          <a:lstStyle/>
          <a:p>
            <a:r>
              <a:rPr lang="nl-BE" dirty="0" smtClean="0"/>
              <a:t>Validering van de generieke alternatieve scenario’s met bijkomende hypothesen :</a:t>
            </a:r>
          </a:p>
          <a:p>
            <a:pPr lvl="2"/>
            <a:r>
              <a:rPr lang="nl-BE" sz="2400" dirty="0" smtClean="0"/>
              <a:t>Filter bij aanvang van studies in FR Gemeenschap</a:t>
            </a:r>
          </a:p>
          <a:p>
            <a:pPr lvl="2"/>
            <a:r>
              <a:rPr lang="nl-BE" sz="2400" dirty="0" smtClean="0"/>
              <a:t>Daling van de arbeidstijd </a:t>
            </a:r>
          </a:p>
          <a:p>
            <a:pPr lvl="2"/>
            <a:r>
              <a:rPr lang="nl-BE" sz="2400" dirty="0" smtClean="0"/>
              <a:t>Toenemend aandeel van de huisartsgeneeskunde</a:t>
            </a:r>
          </a:p>
          <a:p>
            <a:pPr lvl="2"/>
            <a:r>
              <a:rPr lang="nl-BE" sz="2400" dirty="0" smtClean="0"/>
              <a:t>Aanpassing van de zorgconsumptie</a:t>
            </a:r>
          </a:p>
          <a:p>
            <a:pPr lvl="2"/>
            <a:r>
              <a:rPr lang="nl-BE" sz="2400" dirty="0" smtClean="0"/>
              <a:t>Geharmoniseerd VTE (FR/VL)</a:t>
            </a:r>
          </a:p>
          <a:p>
            <a:r>
              <a:rPr lang="nl-BE" dirty="0" smtClean="0"/>
              <a:t>Berekeningsmethode voor niet-actieven bij RIZIV (uitval 21-27%)</a:t>
            </a:r>
          </a:p>
          <a:p>
            <a:r>
              <a:rPr lang="nl-BE" dirty="0" smtClean="0"/>
              <a:t>Berekeningsmethode voor instroom buitenlandse diploma’s en specialisten</a:t>
            </a:r>
          </a:p>
          <a:p>
            <a:pPr lvl="2"/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7950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784976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898540" cy="535940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5733256"/>
            <a:ext cx="889854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Planningscommissie 7 maart 2017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815305"/>
          </a:xfrm>
          <a:solidFill>
            <a:schemeClr val="bg1"/>
          </a:solidFill>
        </p:spPr>
        <p:txBody>
          <a:bodyPr/>
          <a:lstStyle/>
          <a:p>
            <a:r>
              <a:rPr lang="nl-BE" dirty="0" smtClean="0"/>
              <a:t>Advies over quota 2023-2026: som van de </a:t>
            </a:r>
            <a:r>
              <a:rPr lang="nl-BE" dirty="0" err="1" smtClean="0"/>
              <a:t>subquota’s</a:t>
            </a:r>
            <a:r>
              <a:rPr lang="nl-BE" dirty="0" smtClean="0"/>
              <a:t> per specialisme en per gemeenschap: 607 FR en 838 VL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Correcties op de overtallen/</a:t>
            </a:r>
            <a:r>
              <a:rPr lang="nl-BE" dirty="0" err="1" smtClean="0"/>
              <a:t>ondertallen</a:t>
            </a:r>
            <a:r>
              <a:rPr lang="nl-BE" dirty="0" smtClean="0"/>
              <a:t> </a:t>
            </a:r>
            <a:r>
              <a:rPr lang="nl-BE" dirty="0" err="1" smtClean="0"/>
              <a:t>owv</a:t>
            </a:r>
            <a:r>
              <a:rPr lang="nl-BE" dirty="0" smtClean="0"/>
              <a:t>. niet-actieven</a:t>
            </a:r>
            <a:r>
              <a:rPr lang="nl-BE" dirty="0" smtClean="0">
                <a:sym typeface="Wingdings" panose="05000000000000000000" pitchFamily="2" charset="2"/>
              </a:rPr>
              <a:t>: te herstellen saldo’s aan einde van de </a:t>
            </a:r>
            <a:r>
              <a:rPr lang="nl-BE" dirty="0" err="1" smtClean="0">
                <a:sym typeface="Wingdings" panose="05000000000000000000" pitchFamily="2" charset="2"/>
              </a:rPr>
              <a:t>lissageperiode</a:t>
            </a:r>
            <a:r>
              <a:rPr lang="nl-BE" dirty="0" smtClean="0"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nl-BE" sz="2400" dirty="0" smtClean="0">
                <a:sym typeface="Wingdings" panose="05000000000000000000" pitchFamily="2" charset="2"/>
              </a:rPr>
              <a:t>FR Gemeenschap -17% op jaarlijks quotum over 15 j.</a:t>
            </a:r>
          </a:p>
          <a:p>
            <a:pPr lvl="2"/>
            <a:r>
              <a:rPr lang="nl-BE" sz="2400" dirty="0" smtClean="0">
                <a:sym typeface="Wingdings" panose="05000000000000000000" pitchFamily="2" charset="2"/>
              </a:rPr>
              <a:t>VL Gemeenschap +8% op jaarlijks quotum over 15 j.</a:t>
            </a:r>
          </a:p>
          <a:p>
            <a:pPr lvl="2"/>
            <a:r>
              <a:rPr lang="nl-BE" sz="2400" dirty="0" smtClean="0">
                <a:sym typeface="Wingdings" panose="05000000000000000000" pitchFamily="2" charset="2"/>
              </a:rPr>
              <a:t>Aangepaste quota: 505 FR en 907 VL</a:t>
            </a:r>
          </a:p>
          <a:p>
            <a:pPr marL="0" indent="0">
              <a:buNone/>
            </a:pPr>
            <a:endParaRPr lang="nl-BE" sz="2800" dirty="0">
              <a:sym typeface="Wingdings" panose="05000000000000000000" pitchFamily="2" charset="2"/>
            </a:endParaRPr>
          </a:p>
          <a:p>
            <a:r>
              <a:rPr lang="nl-BE" sz="2800" dirty="0" smtClean="0">
                <a:sym typeface="Wingdings" panose="05000000000000000000" pitchFamily="2" charset="2"/>
              </a:rPr>
              <a:t>Toekenning van stageplaatsen aan overtal artsen in 2017 in FR Gemeenschap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554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5534476" cy="5842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44" y="908720"/>
            <a:ext cx="6259564" cy="8509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99" y="1866900"/>
            <a:ext cx="6239309" cy="1562100"/>
          </a:xfrm>
          <a:prstGeom prst="rect">
            <a:avLst/>
          </a:prstGeom>
        </p:spPr>
      </p:pic>
      <p:sp>
        <p:nvSpPr>
          <p:cNvPr id="5" name="Afgeronde rechthoek 4"/>
          <p:cNvSpPr/>
          <p:nvPr/>
        </p:nvSpPr>
        <p:spPr>
          <a:xfrm>
            <a:off x="3491880" y="2276872"/>
            <a:ext cx="2016224" cy="45719"/>
          </a:xfrm>
          <a:prstGeom prst="round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07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5483701" cy="5715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98" y="908720"/>
            <a:ext cx="6383325" cy="7493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825807"/>
            <a:ext cx="6408711" cy="21971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61085" y="4409236"/>
            <a:ext cx="8759590" cy="233213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nl-BE" sz="2400" dirty="0" smtClean="0">
                <a:solidFill>
                  <a:schemeClr val="tx1"/>
                </a:solidFill>
              </a:rPr>
              <a:t>- KB over de te herstellen saldo’s en de gespreide </a:t>
            </a:r>
            <a:r>
              <a:rPr lang="nl-BE" sz="2400" dirty="0" err="1" smtClean="0">
                <a:solidFill>
                  <a:schemeClr val="tx1"/>
                </a:solidFill>
              </a:rPr>
              <a:t>lissage</a:t>
            </a:r>
            <a:r>
              <a:rPr lang="nl-BE" sz="2400" dirty="0" smtClean="0">
                <a:solidFill>
                  <a:schemeClr val="tx1"/>
                </a:solidFill>
              </a:rPr>
              <a:t> is nog niet gepubliceerd, want mede afhankelijk van de effectieve filter op instroom (FR toelatingsproef)</a:t>
            </a:r>
            <a:br>
              <a:rPr lang="nl-BE" sz="2400" dirty="0" smtClean="0">
                <a:solidFill>
                  <a:schemeClr val="tx1"/>
                </a:solidFill>
              </a:rPr>
            </a:br>
            <a:r>
              <a:rPr lang="nl-BE" sz="2400" dirty="0" smtClean="0">
                <a:solidFill>
                  <a:schemeClr val="tx1"/>
                </a:solidFill>
              </a:rPr>
              <a:t>- de saldo’s dienen getoetst aan de reële aantallen diploma’s / stageplannen / erkenningen in de jaren tot 2021</a:t>
            </a:r>
            <a:br>
              <a:rPr lang="nl-BE" sz="2400" dirty="0" smtClean="0">
                <a:solidFill>
                  <a:schemeClr val="tx1"/>
                </a:solidFill>
              </a:rPr>
            </a:br>
            <a:r>
              <a:rPr lang="nl-BE" sz="2400" dirty="0" smtClean="0">
                <a:solidFill>
                  <a:schemeClr val="tx1"/>
                </a:solidFill>
              </a:rPr>
              <a:t>- verdeling totaal quotum over de gemeenschappen vanaf 2024 door Rekenhof (</a:t>
            </a:r>
            <a:r>
              <a:rPr lang="nl-BE" sz="2400" dirty="0" err="1" smtClean="0">
                <a:solidFill>
                  <a:schemeClr val="tx1"/>
                </a:solidFill>
              </a:rPr>
              <a:t>obv</a:t>
            </a:r>
            <a:r>
              <a:rPr lang="nl-BE" sz="2400" dirty="0" smtClean="0">
                <a:solidFill>
                  <a:schemeClr val="tx1"/>
                </a:solidFill>
              </a:rPr>
              <a:t>. bevolkingsindices)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2699792" y="3501008"/>
            <a:ext cx="1872208" cy="45719"/>
          </a:xfrm>
          <a:prstGeom prst="round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Afgeronde rechthoek 6"/>
          <p:cNvSpPr/>
          <p:nvPr/>
        </p:nvSpPr>
        <p:spPr>
          <a:xfrm>
            <a:off x="2699792" y="3933056"/>
            <a:ext cx="1872208" cy="45719"/>
          </a:xfrm>
          <a:prstGeom prst="round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76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Planning Medisch Aanbod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BE" dirty="0" smtClean="0"/>
              <a:t>VL Gemeenschap is bevoegd voor de </a:t>
            </a:r>
            <a:r>
              <a:rPr lang="nl-BE" dirty="0" err="1" smtClean="0"/>
              <a:t>subquota</a:t>
            </a:r>
            <a:r>
              <a:rPr lang="nl-BE" dirty="0" smtClean="0"/>
              <a:t>.</a:t>
            </a:r>
          </a:p>
          <a:p>
            <a:pPr lvl="2"/>
            <a:r>
              <a:rPr lang="nl-BE" dirty="0" smtClean="0"/>
              <a:t>Implementatie kan gebruik maken van de data van de Planningscommissie (alhoewel hiervoor niet bevoegd)</a:t>
            </a:r>
          </a:p>
          <a:p>
            <a:pPr lvl="2"/>
            <a:r>
              <a:rPr lang="nl-BE" dirty="0" smtClean="0"/>
              <a:t>Implementatie is niet eenvoudig en niet even relevant voor alle specialismen</a:t>
            </a:r>
          </a:p>
          <a:p>
            <a:pPr lvl="2"/>
            <a:r>
              <a:rPr lang="nl-BE" dirty="0" smtClean="0"/>
              <a:t>Implementatie moet stroken met het nagestreefde gezondheidszorg-model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 VL Gemeenschap is bevoegd voor de manier van instroombeperking</a:t>
            </a:r>
          </a:p>
          <a:p>
            <a:pPr lvl="2"/>
            <a:r>
              <a:rPr lang="nl-BE" dirty="0" smtClean="0"/>
              <a:t>Aangepaste Toelatingsproef Arts en Tandarts 2018; </a:t>
            </a:r>
            <a:r>
              <a:rPr lang="nl-BE" dirty="0" err="1" smtClean="0"/>
              <a:t>Numerus</a:t>
            </a:r>
            <a:r>
              <a:rPr lang="nl-BE" dirty="0" smtClean="0"/>
              <a:t> Fixus 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266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61048"/>
            <a:ext cx="4519917" cy="273630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39" y="620688"/>
            <a:ext cx="3922568" cy="276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4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65671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Agenda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743297"/>
          </a:xfrm>
          <a:solidFill>
            <a:schemeClr val="bg1"/>
          </a:solidFill>
        </p:spPr>
        <p:txBody>
          <a:bodyPr/>
          <a:lstStyle/>
          <a:p>
            <a:r>
              <a:rPr lang="nl-BE" dirty="0" smtClean="0"/>
              <a:t>Planning Medisch Aanbod:</a:t>
            </a:r>
          </a:p>
          <a:p>
            <a:pPr lvl="2"/>
            <a:r>
              <a:rPr lang="nl-BE" dirty="0" smtClean="0"/>
              <a:t>Federale bevoegdheid – Vlaamse uitvoering</a:t>
            </a:r>
          </a:p>
          <a:p>
            <a:pPr lvl="2"/>
            <a:r>
              <a:rPr lang="nl-BE" dirty="0" smtClean="0"/>
              <a:t>Contingentering anno 2017</a:t>
            </a:r>
          </a:p>
          <a:p>
            <a:endParaRPr lang="nl-BE" dirty="0" smtClean="0"/>
          </a:p>
          <a:p>
            <a:r>
              <a:rPr lang="nl-BE" dirty="0" smtClean="0"/>
              <a:t>Erkenning Gezondheidswerkers</a:t>
            </a:r>
          </a:p>
          <a:p>
            <a:pPr lvl="2"/>
            <a:r>
              <a:rPr lang="nl-BE" dirty="0" smtClean="0"/>
              <a:t>Transversale criteria / specifieke criteria per discipline (Federale bevoegdheid)</a:t>
            </a:r>
          </a:p>
          <a:p>
            <a:pPr lvl="2"/>
            <a:r>
              <a:rPr lang="nl-BE" dirty="0" smtClean="0"/>
              <a:t>Erkenningscommissies (Vlaamse bevoegdheid)</a:t>
            </a:r>
          </a:p>
          <a:p>
            <a:pPr lvl="2"/>
            <a:r>
              <a:rPr lang="nl-BE" dirty="0" smtClean="0"/>
              <a:t>Master Specialistische Geneeskunde (Vlaamse bevoegdheid)</a:t>
            </a:r>
          </a:p>
          <a:p>
            <a:pPr lvl="2"/>
            <a:r>
              <a:rPr lang="nl-BE" dirty="0" smtClean="0"/>
              <a:t>License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Practice</a:t>
            </a:r>
            <a:r>
              <a:rPr lang="nl-BE" dirty="0" smtClean="0"/>
              <a:t> ?</a:t>
            </a:r>
          </a:p>
          <a:p>
            <a:endParaRPr lang="nl-BE" dirty="0"/>
          </a:p>
          <a:p>
            <a:r>
              <a:rPr lang="nl-BE" dirty="0" smtClean="0"/>
              <a:t>Besluit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364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Erkenning Gezondheidswerkers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743297"/>
          </a:xfrm>
          <a:solidFill>
            <a:schemeClr val="bg1"/>
          </a:solidFill>
        </p:spPr>
        <p:txBody>
          <a:bodyPr/>
          <a:lstStyle/>
          <a:p>
            <a:r>
              <a:rPr lang="nl-BE" dirty="0" smtClean="0"/>
              <a:t>Federaal blijft bevoegd voor de transversale criteria voor de erkenning van artsen-specialisten, stagemeesters en stagediensten: </a:t>
            </a:r>
            <a:r>
              <a:rPr lang="nl-BE" sz="2000" dirty="0" smtClean="0"/>
              <a:t>MB 23 april 2014 en 13 september 2016</a:t>
            </a:r>
          </a:p>
          <a:p>
            <a:r>
              <a:rPr lang="nl-BE" dirty="0" smtClean="0"/>
              <a:t>Federaal blijft bevoegd voor de specifieke criteria per specialisme: advies over actualisatie van de criteria door de gemengde werkgroepen Hoge Raad – EC (NL/FR) en door plenaire Hoge Raad </a:t>
            </a:r>
            <a:r>
              <a:rPr lang="nl-BE" dirty="0" smtClean="0">
                <a:sym typeface="Wingdings" panose="05000000000000000000" pitchFamily="2" charset="2"/>
              </a:rPr>
              <a:t></a:t>
            </a:r>
            <a:r>
              <a:rPr lang="nl-BE" dirty="0" smtClean="0"/>
              <a:t> nieuwe MB’s nodig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VL Gemeenschap is bevoegd voor de erkenning van de artsen-specialisten en huisartsen: Besluit van de Vlaamse Regering van 24 februari 2017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979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57" y="117568"/>
            <a:ext cx="4062001" cy="4318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32" y="116632"/>
            <a:ext cx="2843400" cy="12827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32" y="1628800"/>
            <a:ext cx="8682526" cy="7239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32" y="4005064"/>
            <a:ext cx="5483701" cy="5461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130" y="4725144"/>
            <a:ext cx="865902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0000"/>
            <a:ext cx="8334000" cy="900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Erkenning Artsen-Specialisten en Huisartsen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9999"/>
            <a:ext cx="8406456" cy="4428000"/>
          </a:xfrm>
          <a:solidFill>
            <a:schemeClr val="bg1"/>
          </a:solidFill>
        </p:spPr>
        <p:txBody>
          <a:bodyPr/>
          <a:lstStyle/>
          <a:p>
            <a:r>
              <a:rPr lang="nl-BE" dirty="0" smtClean="0"/>
              <a:t>Hoofdstuk 2: Installatie van nieuwe Erkenningscommissies bij Agentschap Zorg-en-Gezondheid</a:t>
            </a:r>
          </a:p>
          <a:p>
            <a:pPr lvl="2"/>
            <a:r>
              <a:rPr lang="nl-BE" dirty="0" smtClean="0"/>
              <a:t>EC voor elke niveau 2 titel (kan ook voor niveau 3 titels)</a:t>
            </a:r>
          </a:p>
          <a:p>
            <a:pPr lvl="2"/>
            <a:r>
              <a:rPr lang="nl-BE" dirty="0" smtClean="0"/>
              <a:t>Samenstelling van de EC: minstens 4 en maximaal 8 leden namens Beroepsverenigingen en minstens 4 en maximaal 8 leden namens Faculteiten Geneeskunde</a:t>
            </a:r>
          </a:p>
          <a:p>
            <a:pPr lvl="2"/>
            <a:r>
              <a:rPr lang="nl-BE" dirty="0" smtClean="0"/>
              <a:t>Opdracht – werking – stemming</a:t>
            </a:r>
          </a:p>
          <a:p>
            <a:pPr lvl="2"/>
            <a:r>
              <a:rPr lang="nl-BE" dirty="0" smtClean="0"/>
              <a:t>Voorzitter – ondervoorzitter – (secretaris)</a:t>
            </a:r>
          </a:p>
          <a:p>
            <a:pPr lvl="2"/>
            <a:r>
              <a:rPr lang="nl-BE" dirty="0" smtClean="0"/>
              <a:t>Huishoudelijk reglement - Voorzitterscollege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08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0000"/>
            <a:ext cx="8334000" cy="900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Erkenning Artsen-Specialisten en Huisartsen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9999"/>
            <a:ext cx="8406456" cy="4428000"/>
          </a:xfrm>
          <a:solidFill>
            <a:schemeClr val="bg1"/>
          </a:solidFill>
        </p:spPr>
        <p:txBody>
          <a:bodyPr/>
          <a:lstStyle/>
          <a:p>
            <a:r>
              <a:rPr lang="nl-BE" dirty="0" smtClean="0"/>
              <a:t>Hoofdstuk 3: de Stage en de Erkenning</a:t>
            </a:r>
          </a:p>
          <a:p>
            <a:pPr lvl="1"/>
            <a:r>
              <a:rPr lang="nl-BE" dirty="0" smtClean="0"/>
              <a:t>Artikel 8: Stageplan</a:t>
            </a:r>
          </a:p>
          <a:p>
            <a:pPr lvl="2"/>
            <a:r>
              <a:rPr lang="nl-BE" dirty="0" smtClean="0"/>
              <a:t>Attest van aanvaarding voor de discipline door Faculteit</a:t>
            </a:r>
          </a:p>
          <a:p>
            <a:pPr lvl="2"/>
            <a:r>
              <a:rPr lang="nl-BE" dirty="0" smtClean="0"/>
              <a:t>Inschrijving in de Orde der Artsen</a:t>
            </a:r>
          </a:p>
          <a:p>
            <a:pPr lvl="2"/>
            <a:r>
              <a:rPr lang="nl-BE" dirty="0" smtClean="0"/>
              <a:t>Vergoedingsovereenkomst tussen kandidaat en stagemeester/instelling</a:t>
            </a:r>
          </a:p>
          <a:p>
            <a:pPr lvl="1"/>
            <a:r>
              <a:rPr lang="nl-BE" dirty="0" smtClean="0"/>
              <a:t>Artikel 11: Stagerapport na elk stagejaar</a:t>
            </a:r>
          </a:p>
          <a:p>
            <a:pPr lvl="1"/>
            <a:r>
              <a:rPr lang="nl-BE" dirty="0" smtClean="0"/>
              <a:t>Artikel 12: Geschillen tussen kandidaat en stagemeester</a:t>
            </a:r>
          </a:p>
          <a:p>
            <a:pPr lvl="2"/>
            <a:r>
              <a:rPr lang="nl-BE" dirty="0" smtClean="0"/>
              <a:t>Erkenningscommissie / Voorzitterscollege / Onderzoekscommissie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145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0000"/>
            <a:ext cx="8334000" cy="900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Erkenning Artsen-Specialisten en Huisartsen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9999"/>
            <a:ext cx="8406456" cy="4428000"/>
          </a:xfrm>
          <a:solidFill>
            <a:schemeClr val="bg1"/>
          </a:solidFill>
        </p:spPr>
        <p:txBody>
          <a:bodyPr/>
          <a:lstStyle/>
          <a:p>
            <a:pPr lvl="1"/>
            <a:r>
              <a:rPr lang="nl-BE" dirty="0" smtClean="0"/>
              <a:t>Artikel 14: De Erkenning</a:t>
            </a:r>
          </a:p>
          <a:p>
            <a:pPr lvl="2"/>
            <a:r>
              <a:rPr lang="nl-BE" dirty="0" smtClean="0"/>
              <a:t>Attesten van de stagemeesters</a:t>
            </a:r>
          </a:p>
          <a:p>
            <a:pPr lvl="2"/>
            <a:r>
              <a:rPr lang="nl-BE" dirty="0" smtClean="0"/>
              <a:t>Laatste stagerapport</a:t>
            </a:r>
          </a:p>
          <a:p>
            <a:pPr lvl="2"/>
            <a:r>
              <a:rPr lang="nl-BE" dirty="0" smtClean="0"/>
              <a:t>Inschrijving bij Orde der Artsen</a:t>
            </a:r>
          </a:p>
          <a:p>
            <a:pPr lvl="2"/>
            <a:r>
              <a:rPr lang="nl-BE" dirty="0" smtClean="0"/>
              <a:t>Diploma van MSG/MHAG of een ander bewijsstuk dat aantoont dat de aanvrager voldoet aan de algemene erkenningscriteria </a:t>
            </a:r>
            <a:r>
              <a:rPr lang="nl-BE" dirty="0" err="1" smtClean="0"/>
              <a:t>ivm</a:t>
            </a:r>
            <a:r>
              <a:rPr lang="nl-BE" dirty="0" smtClean="0"/>
              <a:t>. de theoretische opleiding</a:t>
            </a:r>
          </a:p>
          <a:p>
            <a:pPr lvl="2"/>
            <a:r>
              <a:rPr lang="nl-BE" dirty="0" smtClean="0"/>
              <a:t>Documenten die aantonen dat de aanvrager voldoet aan de specifieke erkenningscriteria van de discipline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928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892480" cy="5112568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nl-BE" u="sng" dirty="0" smtClean="0">
                <a:sym typeface="Wingdings" pitchFamily="2" charset="2"/>
              </a:rPr>
              <a:t>MB transversale criteria (23 april 2014)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BE" dirty="0" smtClean="0">
                <a:sym typeface="Wingdings" pitchFamily="2" charset="2"/>
              </a:rPr>
              <a:t>	</a:t>
            </a:r>
          </a:p>
          <a:p>
            <a:pPr marL="0" indent="0">
              <a:buNone/>
            </a:pPr>
            <a:r>
              <a:rPr lang="nl-BE" sz="2000" b="1" dirty="0"/>
              <a:t>Art. 3. </a:t>
            </a:r>
          </a:p>
          <a:p>
            <a:pPr>
              <a:buNone/>
            </a:pPr>
            <a:r>
              <a:rPr lang="nl-BE" sz="2000" b="1" dirty="0"/>
              <a:t>	§ 1.	</a:t>
            </a:r>
            <a:r>
              <a:rPr lang="nl-BE" sz="2000" dirty="0"/>
              <a:t>De kandidaat-specialist volgt tegelijkertijd een theoretische en praktische opleiding die voor een welbepaalde duurtijd is vastgesteld.</a:t>
            </a:r>
            <a:br>
              <a:rPr lang="nl-BE" sz="2000" dirty="0"/>
            </a:br>
            <a:r>
              <a:rPr lang="nl-BE" sz="2000" dirty="0"/>
              <a:t>	De </a:t>
            </a:r>
            <a:r>
              <a:rPr lang="nl-BE" sz="2000" u="sng" dirty="0"/>
              <a:t>theoretische opleiding </a:t>
            </a:r>
            <a:r>
              <a:rPr lang="nl-BE" sz="2000" dirty="0"/>
              <a:t>is erop gericht kennis, vaardigheden en attitudes aan te leren die de kandidaat-specialist toelaten de rol van geneesheer, van wetenschapper, van </a:t>
            </a:r>
            <a:r>
              <a:rPr lang="nl-BE" sz="2000" dirty="0" err="1"/>
              <a:t>communicator</a:t>
            </a:r>
            <a:r>
              <a:rPr lang="nl-BE" sz="2000" dirty="0"/>
              <a:t> en van manager te vervullen.</a:t>
            </a:r>
            <a:br>
              <a:rPr lang="nl-BE" sz="2000" dirty="0"/>
            </a:br>
            <a:r>
              <a:rPr lang="nl-BE" sz="2000" dirty="0"/>
              <a:t>	De </a:t>
            </a:r>
            <a:r>
              <a:rPr lang="nl-BE" sz="2000" u="sng" dirty="0"/>
              <a:t>praktische opleiding </a:t>
            </a:r>
            <a:r>
              <a:rPr lang="nl-BE" sz="2000" dirty="0"/>
              <a:t>is erop gericht de verworvenheden van de theoretische opleiding in de praktijk toe te passen in de werkelijke omstandigheden van het terrein.</a:t>
            </a:r>
            <a:br>
              <a:rPr lang="nl-BE" sz="2000" dirty="0"/>
            </a:br>
            <a:endParaRPr lang="nl-BE" sz="2000" dirty="0"/>
          </a:p>
          <a:p>
            <a:pPr lvl="1">
              <a:lnSpc>
                <a:spcPct val="90000"/>
              </a:lnSpc>
              <a:spcBef>
                <a:spcPct val="50000"/>
              </a:spcBef>
            </a:pPr>
            <a:endParaRPr lang="nl-BE" sz="1800" dirty="0">
              <a:sym typeface="Wingdings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5888"/>
            <a:ext cx="8389243" cy="64881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Erkenning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kandidaat</a:t>
            </a:r>
            <a:r>
              <a:rPr lang="en-US" dirty="0" smtClean="0">
                <a:solidFill>
                  <a:schemeClr val="tx1"/>
                </a:solidFill>
              </a:rPr>
              <a:t> specialist</a:t>
            </a:r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48" y="1124744"/>
            <a:ext cx="8892480" cy="4968552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nl-BE" u="sng" dirty="0" smtClean="0">
                <a:sym typeface="Wingdings" pitchFamily="2" charset="2"/>
              </a:rPr>
              <a:t>MB transversale criteria (23 april 2014)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BE" dirty="0" smtClean="0">
                <a:sym typeface="Wingdings" pitchFamily="2" charset="2"/>
              </a:rPr>
              <a:t>	</a:t>
            </a:r>
          </a:p>
          <a:p>
            <a:pPr marL="0" indent="0">
              <a:buNone/>
            </a:pPr>
            <a:r>
              <a:rPr lang="nl-BE" sz="2000" b="1" dirty="0"/>
              <a:t>Art. </a:t>
            </a:r>
            <a:r>
              <a:rPr lang="nl-BE" sz="2000" b="1" dirty="0" smtClean="0"/>
              <a:t>19. </a:t>
            </a:r>
            <a:endParaRPr lang="nl-BE" sz="2000" b="1" dirty="0"/>
          </a:p>
          <a:p>
            <a:pPr>
              <a:buNone/>
            </a:pPr>
            <a:r>
              <a:rPr lang="nl-BE" sz="2000" b="1" dirty="0"/>
              <a:t>	</a:t>
            </a:r>
            <a:r>
              <a:rPr lang="nl-BE" sz="2000" dirty="0" smtClean="0"/>
              <a:t>…voldoet aan de vastgestelde </a:t>
            </a:r>
            <a:r>
              <a:rPr lang="nl-BE" sz="2000" u="sng" dirty="0" smtClean="0"/>
              <a:t>eindtermen</a:t>
            </a:r>
            <a:r>
              <a:rPr lang="nl-BE" sz="2000" dirty="0" smtClean="0"/>
              <a:t> en is </a:t>
            </a:r>
            <a:r>
              <a:rPr lang="nl-BE" sz="2000" u="sng" dirty="0" smtClean="0"/>
              <a:t>bekwaam</a:t>
            </a:r>
            <a:r>
              <a:rPr lang="nl-BE" sz="2000" dirty="0" smtClean="0"/>
              <a:t> om het specialisme zelfstandig en op eigen verantwoordelijkheid uit te oefenen…</a:t>
            </a:r>
            <a:endParaRPr lang="nl-BE" sz="1800" dirty="0">
              <a:sym typeface="Wingdings" pitchFamily="2" charset="2"/>
            </a:endParaRPr>
          </a:p>
          <a:p>
            <a:pPr>
              <a:buNone/>
            </a:pPr>
            <a:endParaRPr lang="nl-BE" sz="2000" b="1" dirty="0" smtClean="0"/>
          </a:p>
          <a:p>
            <a:pPr>
              <a:buNone/>
            </a:pPr>
            <a:r>
              <a:rPr lang="nl-BE" sz="2000" b="1" dirty="0" smtClean="0"/>
              <a:t>Art</a:t>
            </a:r>
            <a:r>
              <a:rPr lang="nl-BE" sz="2000" b="1" dirty="0"/>
              <a:t>. </a:t>
            </a:r>
            <a:r>
              <a:rPr lang="nl-BE" sz="2000" b="1" dirty="0" smtClean="0"/>
              <a:t>20. </a:t>
            </a:r>
            <a:endParaRPr lang="nl-BE" sz="2000" b="1" dirty="0"/>
          </a:p>
          <a:p>
            <a:pPr>
              <a:buNone/>
            </a:pPr>
            <a:r>
              <a:rPr lang="nl-BE" sz="2000" dirty="0" smtClean="0"/>
              <a:t>	- slagen in een </a:t>
            </a:r>
            <a:r>
              <a:rPr lang="nl-BE" sz="2000" u="sng" dirty="0" smtClean="0"/>
              <a:t>eindevaluatie</a:t>
            </a:r>
            <a:r>
              <a:rPr lang="nl-BE" sz="2000" dirty="0" smtClean="0"/>
              <a:t>, paritair georganiseerd door </a:t>
            </a:r>
            <a:r>
              <a:rPr lang="nl-BE" sz="2000" dirty="0" err="1" smtClean="0"/>
              <a:t>beroeps-verenigingen</a:t>
            </a:r>
            <a:r>
              <a:rPr lang="nl-BE" sz="2000" dirty="0" smtClean="0"/>
              <a:t> en universitaire instellingen</a:t>
            </a:r>
          </a:p>
          <a:p>
            <a:pPr>
              <a:buNone/>
            </a:pPr>
            <a:r>
              <a:rPr lang="nl-BE" sz="2000" dirty="0"/>
              <a:t>	</a:t>
            </a:r>
            <a:r>
              <a:rPr lang="nl-BE" sz="2000" dirty="0" smtClean="0"/>
              <a:t>- aantonen van competentie om een wetenschappelijke analyse  uit te voeren door een </a:t>
            </a:r>
            <a:r>
              <a:rPr lang="nl-BE" sz="2000" u="sng" dirty="0" smtClean="0"/>
              <a:t>door </a:t>
            </a:r>
            <a:r>
              <a:rPr lang="nl-BE" sz="2000" u="sng" dirty="0" err="1" smtClean="0"/>
              <a:t>peers</a:t>
            </a:r>
            <a:r>
              <a:rPr lang="nl-BE" sz="2000" u="sng" dirty="0" smtClean="0"/>
              <a:t> gevalideerde wetenschappelijke publicatie</a:t>
            </a:r>
            <a:endParaRPr lang="nl-BE" sz="2000" u="sng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4504" y="115888"/>
            <a:ext cx="8406259" cy="72082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Erkenning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kandidaat</a:t>
            </a:r>
            <a:r>
              <a:rPr lang="en-US" dirty="0" smtClean="0">
                <a:solidFill>
                  <a:schemeClr val="tx1"/>
                </a:solidFill>
              </a:rPr>
              <a:t> specialist</a:t>
            </a:r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0000"/>
            <a:ext cx="8334000" cy="900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Erkenning Artsen-Specialisten en Huisartsen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9999"/>
            <a:ext cx="8406456" cy="4428000"/>
          </a:xfrm>
          <a:solidFill>
            <a:schemeClr val="bg1"/>
          </a:solidFill>
        </p:spPr>
        <p:txBody>
          <a:bodyPr/>
          <a:lstStyle/>
          <a:p>
            <a:r>
              <a:rPr lang="nl-BE" dirty="0" smtClean="0"/>
              <a:t>Hoofdstuk 4: Beroepsprocedure</a:t>
            </a:r>
          </a:p>
          <a:p>
            <a:pPr lvl="1"/>
            <a:r>
              <a:rPr lang="nl-BE" dirty="0" smtClean="0"/>
              <a:t>Artikel 16: het aanvraagdossier, de bezwaarnota  van de aanvrager en het negatieve advies van de EC </a:t>
            </a:r>
            <a:r>
              <a:rPr lang="nl-BE" dirty="0" smtClean="0"/>
              <a:t>worden </a:t>
            </a:r>
            <a:r>
              <a:rPr lang="nl-BE" dirty="0" smtClean="0"/>
              <a:t>voorgelegd aan de Adviescommissie voor Voorzieningen van Welzijn, Volksgezondheid en Gezin en (Kandidaat-) </a:t>
            </a:r>
            <a:r>
              <a:rPr lang="nl-BE" dirty="0" err="1" smtClean="0"/>
              <a:t>pleegzorgers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Hoofdstuk 5: Intrekking van Erkenning</a:t>
            </a:r>
          </a:p>
          <a:p>
            <a:pPr lvl="1"/>
            <a:r>
              <a:rPr lang="nl-BE" dirty="0" smtClean="0"/>
              <a:t>Artikel 18: arts-specialist of huisarts die niet meer voldoet aan de erkenningscriteria of de criteria voor het behoud van de erkenning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03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88640"/>
            <a:ext cx="4519917" cy="2736304"/>
          </a:xfrm>
          <a:prstGeom prst="rect">
            <a:avLst/>
          </a:prstGeom>
        </p:spPr>
      </p:pic>
      <p:sp>
        <p:nvSpPr>
          <p:cNvPr id="4" name="PIJL-OMLAAG 3"/>
          <p:cNvSpPr/>
          <p:nvPr/>
        </p:nvSpPr>
        <p:spPr>
          <a:xfrm>
            <a:off x="5868144" y="1529339"/>
            <a:ext cx="484632" cy="978408"/>
          </a:xfrm>
          <a:prstGeom prst="downArrow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PIJL-OMLAAG 4"/>
          <p:cNvSpPr/>
          <p:nvPr/>
        </p:nvSpPr>
        <p:spPr>
          <a:xfrm rot="10800000">
            <a:off x="5383512" y="1529340"/>
            <a:ext cx="484632" cy="978408"/>
          </a:xfrm>
          <a:prstGeom prst="downArrow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Picture 2" descr="http://www.kuleuven.be/photodb/www/files/foto%20gebouw,%20Steven%20Huyghe_web_xsys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3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3388843" cy="18002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10828"/>
            <a:ext cx="5297219" cy="648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Planning Medisch Aanbod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Federale bevoegdheid voor het vastleggen van het totale quotum per jaar (“het contingent”) en de verdeling ervan over Vlaanderen en de Federatie Wallonië-Brussel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nl-BE" dirty="0" smtClean="0">
                <a:sym typeface="Wingdings" panose="05000000000000000000" pitchFamily="2" charset="2"/>
              </a:rPr>
              <a:t>Adviezen van de Planningscommissie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nl-BE" dirty="0" smtClean="0">
                <a:sym typeface="Wingdings" panose="05000000000000000000" pitchFamily="2" charset="2"/>
              </a:rPr>
              <a:t>Opeenvolgende </a:t>
            </a:r>
            <a:r>
              <a:rPr lang="nl-BE" dirty="0" err="1" smtClean="0">
                <a:sym typeface="Wingdings" panose="05000000000000000000" pitchFamily="2" charset="2"/>
              </a:rPr>
              <a:t>KB’s</a:t>
            </a:r>
            <a:endParaRPr lang="nl-B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BE" dirty="0">
              <a:sym typeface="Wingdings" panose="05000000000000000000" pitchFamily="2" charset="2"/>
            </a:endParaRPr>
          </a:p>
          <a:p>
            <a:r>
              <a:rPr lang="nl-BE" dirty="0" smtClean="0">
                <a:sym typeface="Wingdings" panose="05000000000000000000" pitchFamily="2" charset="2"/>
              </a:rPr>
              <a:t>Vlaamse bevoegdheid over de instroombeperking (Toelatingsproef) en over de </a:t>
            </a:r>
            <a:r>
              <a:rPr lang="nl-BE" dirty="0" err="1" smtClean="0">
                <a:sym typeface="Wingdings" panose="05000000000000000000" pitchFamily="2" charset="2"/>
              </a:rPr>
              <a:t>subquota</a:t>
            </a:r>
            <a:r>
              <a:rPr lang="nl-BE" dirty="0" smtClean="0">
                <a:sym typeface="Wingdings" panose="05000000000000000000" pitchFamily="2" charset="2"/>
              </a:rPr>
              <a:t> per specialisme</a:t>
            </a: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389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5290" y="78391"/>
            <a:ext cx="8742756" cy="900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nl-BE" dirty="0" smtClean="0">
                <a:solidFill>
                  <a:schemeClr val="tx1"/>
                </a:solidFill>
              </a:rPr>
              <a:t>Elektronisch Portfolio en Stageboekje: </a:t>
            </a:r>
            <a:r>
              <a:rPr lang="nl-BE" dirty="0" err="1" smtClean="0">
                <a:solidFill>
                  <a:schemeClr val="tx1"/>
                </a:solidFill>
              </a:rPr>
              <a:t>Medbook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427984" y="3140968"/>
            <a:ext cx="1020258" cy="1728193"/>
          </a:xfrm>
        </p:spPr>
        <p:txBody>
          <a:bodyPr/>
          <a:lstStyle/>
          <a:p>
            <a:pPr marL="0" indent="0">
              <a:buNone/>
            </a:pPr>
            <a:r>
              <a:rPr lang="nl-BE" sz="6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nl-BE" sz="6000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42" y="1988841"/>
            <a:ext cx="3529804" cy="288032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90" y="1294590"/>
            <a:ext cx="3840806" cy="542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40" y="116632"/>
            <a:ext cx="8818647" cy="128049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40" y="1780929"/>
            <a:ext cx="8818647" cy="164807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40" y="4221088"/>
            <a:ext cx="8807990" cy="8616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60" y="5210679"/>
            <a:ext cx="8807990" cy="6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0000"/>
            <a:ext cx="8334000" cy="900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Erkenning Artsen-Specialisten en Huisartsen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9998"/>
            <a:ext cx="8406456" cy="4959321"/>
          </a:xfrm>
          <a:solidFill>
            <a:schemeClr val="bg1"/>
          </a:solidFill>
        </p:spPr>
        <p:txBody>
          <a:bodyPr/>
          <a:lstStyle/>
          <a:p>
            <a:r>
              <a:rPr lang="nl-BE" dirty="0" smtClean="0"/>
              <a:t>License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Practice</a:t>
            </a:r>
            <a:r>
              <a:rPr lang="nl-BE" dirty="0" smtClean="0"/>
              <a:t>?</a:t>
            </a:r>
          </a:p>
          <a:p>
            <a:pPr lvl="1"/>
            <a:r>
              <a:rPr lang="nl-BE" dirty="0" smtClean="0"/>
              <a:t>Federale bevoegdheid – (nog) geen wetgevend kader</a:t>
            </a:r>
          </a:p>
          <a:p>
            <a:pPr lvl="1"/>
            <a:r>
              <a:rPr lang="nl-BE" dirty="0" smtClean="0"/>
              <a:t>VL beoordeelt gelijkwaardigheid </a:t>
            </a:r>
            <a:r>
              <a:rPr lang="nl-BE" dirty="0"/>
              <a:t>van </a:t>
            </a:r>
            <a:r>
              <a:rPr lang="nl-BE" dirty="0" err="1" smtClean="0"/>
              <a:t>arts-diploma</a:t>
            </a:r>
            <a:r>
              <a:rPr lang="nl-BE" dirty="0" smtClean="0"/>
              <a:t> </a:t>
            </a:r>
            <a:r>
              <a:rPr lang="nl-BE" dirty="0"/>
              <a:t>(NARIC)</a:t>
            </a:r>
          </a:p>
          <a:p>
            <a:pPr lvl="1"/>
            <a:r>
              <a:rPr lang="nl-BE" dirty="0" smtClean="0"/>
              <a:t>Mogelijke criteria voor een License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Practice</a:t>
            </a:r>
            <a:r>
              <a:rPr lang="nl-BE" dirty="0" smtClean="0"/>
              <a:t>: kennis van de taal van de patiënt, van het gezondheidszorg- en sociale zekerheidssysteem, van de deontologie (Orde der Artsen), … 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36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0000"/>
            <a:ext cx="8334000" cy="900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Besluit (1)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9998"/>
            <a:ext cx="8406456" cy="4959321"/>
          </a:xfrm>
          <a:solidFill>
            <a:schemeClr val="bg1"/>
          </a:solidFill>
        </p:spPr>
        <p:txBody>
          <a:bodyPr/>
          <a:lstStyle/>
          <a:p>
            <a:r>
              <a:rPr lang="nl-BE" dirty="0" smtClean="0"/>
              <a:t>Planning Medisch Aanbod</a:t>
            </a:r>
          </a:p>
          <a:p>
            <a:pPr lvl="2"/>
            <a:r>
              <a:rPr lang="nl-BE" dirty="0" smtClean="0"/>
              <a:t>Federaal blijft bevoegd voor het jaarlijkse quotum en de verdeling ervan over de Gemeenschappen</a:t>
            </a:r>
          </a:p>
          <a:p>
            <a:pPr lvl="2"/>
            <a:r>
              <a:rPr lang="nl-BE" dirty="0" smtClean="0"/>
              <a:t>VL is bevoegd voor de manier van instroombeperking; aangepaste </a:t>
            </a:r>
            <a:r>
              <a:rPr lang="nl-BE" dirty="0"/>
              <a:t>t</a:t>
            </a:r>
            <a:r>
              <a:rPr lang="nl-BE" dirty="0" smtClean="0"/>
              <a:t>oelatingsproef arts-tandarts vanaf 2018</a:t>
            </a: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Politieke </a:t>
            </a:r>
            <a:r>
              <a:rPr lang="nl-BE" dirty="0" err="1" smtClean="0">
                <a:sym typeface="Wingdings" panose="05000000000000000000" pitchFamily="2" charset="2"/>
              </a:rPr>
              <a:t>allertheid</a:t>
            </a:r>
            <a:r>
              <a:rPr lang="nl-BE" dirty="0" smtClean="0">
                <a:sym typeface="Wingdings" panose="05000000000000000000" pitchFamily="2" charset="2"/>
              </a:rPr>
              <a:t> blijft noodzakelijk over de FR instroombeperking en de </a:t>
            </a:r>
            <a:r>
              <a:rPr lang="nl-BE" dirty="0" err="1" smtClean="0">
                <a:sym typeface="Wingdings" panose="05000000000000000000" pitchFamily="2" charset="2"/>
              </a:rPr>
              <a:t>lissage</a:t>
            </a:r>
            <a:r>
              <a:rPr lang="nl-BE" dirty="0" smtClean="0">
                <a:sym typeface="Wingdings" panose="05000000000000000000" pitchFamily="2" charset="2"/>
              </a:rPr>
              <a:t>-regeling</a:t>
            </a:r>
          </a:p>
          <a:p>
            <a:pPr lvl="2"/>
            <a:r>
              <a:rPr lang="nl-BE" dirty="0"/>
              <a:t>VL is bevoegd voor de </a:t>
            </a:r>
            <a:r>
              <a:rPr lang="nl-BE" dirty="0" err="1"/>
              <a:t>subquota</a:t>
            </a:r>
            <a:r>
              <a:rPr lang="nl-BE" dirty="0"/>
              <a:t> per discipline </a:t>
            </a:r>
            <a:r>
              <a:rPr lang="nl-BE" dirty="0">
                <a:sym typeface="Wingdings" panose="05000000000000000000" pitchFamily="2" charset="2"/>
              </a:rPr>
              <a:t> beleidskeuzes</a:t>
            </a:r>
          </a:p>
          <a:p>
            <a:pPr lvl="2"/>
            <a:r>
              <a:rPr lang="nl-BE" dirty="0" smtClean="0"/>
              <a:t>Financiële hefbomen bij deze beleidskeuzes zijn (nog) beperkt</a:t>
            </a:r>
          </a:p>
          <a:p>
            <a:pPr marL="0" indent="0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866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0000"/>
            <a:ext cx="8334000" cy="900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Besluit (2)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9998"/>
            <a:ext cx="8406456" cy="4959321"/>
          </a:xfrm>
          <a:solidFill>
            <a:schemeClr val="bg1"/>
          </a:solidFill>
        </p:spPr>
        <p:txBody>
          <a:bodyPr/>
          <a:lstStyle/>
          <a:p>
            <a:r>
              <a:rPr lang="nl-BE" dirty="0" smtClean="0"/>
              <a:t>Erkenning arts-specialist en huisarts</a:t>
            </a:r>
          </a:p>
          <a:p>
            <a:pPr lvl="2"/>
            <a:r>
              <a:rPr lang="nl-BE" dirty="0" smtClean="0"/>
              <a:t> Federaal blijft bevoegd voor de algemene criteria voor erkenning van artsen-specialisten en huisartsen, stagemeesters en stagediensten: </a:t>
            </a:r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smtClean="0"/>
              <a:t>geactualiseerde MB’s</a:t>
            </a:r>
          </a:p>
          <a:p>
            <a:pPr lvl="2"/>
            <a:r>
              <a:rPr lang="nl-BE" dirty="0" smtClean="0"/>
              <a:t>Federaal blijft bevoegd voor de specifieke criteria per discipline: </a:t>
            </a:r>
            <a:r>
              <a:rPr lang="nl-BE" dirty="0" smtClean="0">
                <a:sym typeface="Wingdings" panose="05000000000000000000" pitchFamily="2" charset="2"/>
              </a:rPr>
              <a:t> MB’s nog te actualiseren</a:t>
            </a: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VL is bevoegd voor de Erkenning van artsen-specialisten en huisartsen:  nieuwe Erkenningscommissies volgens Besluit van de Vlaamse Regering van 24 februari 2017</a:t>
            </a: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VL is bevoegd voor onderwijs en dus voor diploma MSG en MHAG</a:t>
            </a: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VL is bevoegd voor de beoordeling van gelijkwaardigheid van </a:t>
            </a:r>
            <a:r>
              <a:rPr lang="nl-BE" dirty="0" err="1" smtClean="0">
                <a:sym typeface="Wingdings" panose="05000000000000000000" pitchFamily="2" charset="2"/>
              </a:rPr>
              <a:t>arts-diploma</a:t>
            </a:r>
            <a:r>
              <a:rPr lang="nl-BE" dirty="0" smtClean="0">
                <a:sym typeface="Wingdings" panose="05000000000000000000" pitchFamily="2" charset="2"/>
              </a:rPr>
              <a:t> (NARIC)</a:t>
            </a: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VL (en België) heeft nood aan een License </a:t>
            </a:r>
            <a:r>
              <a:rPr lang="nl-BE" dirty="0" err="1" smtClean="0">
                <a:sym typeface="Wingdings" panose="05000000000000000000" pitchFamily="2" charset="2"/>
              </a:rPr>
              <a:t>to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Practice</a:t>
            </a:r>
            <a:endParaRPr lang="nl-BE" dirty="0" smtClean="0">
              <a:sym typeface="Wingdings" panose="05000000000000000000" pitchFamily="2" charset="2"/>
            </a:endParaRPr>
          </a:p>
          <a:p>
            <a:pPr lvl="2"/>
            <a:endParaRPr lang="nl-BE" dirty="0" smtClean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704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Planning Medisch Aanbod: Quota 2022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5247353"/>
          </a:xfrm>
          <a:solidFill>
            <a:schemeClr val="bg1"/>
          </a:solidFill>
        </p:spPr>
        <p:txBody>
          <a:bodyPr/>
          <a:lstStyle/>
          <a:p>
            <a:r>
              <a:rPr lang="nl-BE" u="sng" dirty="0" err="1" smtClean="0"/>
              <a:t>PlanCad</a:t>
            </a:r>
            <a:r>
              <a:rPr lang="nl-BE" u="sng" dirty="0" smtClean="0"/>
              <a:t> 2004-2012: Basisscenario’s</a:t>
            </a:r>
            <a:r>
              <a:rPr lang="nl-BE" dirty="0" smtClean="0"/>
              <a:t> over de evolutie van de </a:t>
            </a:r>
            <a:r>
              <a:rPr lang="nl-BE" dirty="0" err="1" smtClean="0"/>
              <a:t>workforce</a:t>
            </a:r>
            <a:r>
              <a:rPr lang="nl-BE" dirty="0" smtClean="0"/>
              <a:t> bij ongewijzigd beleid en onveranderde omstandigheden: per specialisme (29 documenten)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Bijkomende gegevens voor het </a:t>
            </a:r>
            <a:r>
              <a:rPr lang="nl-BE" u="sng" dirty="0" smtClean="0"/>
              <a:t>mathematisch model</a:t>
            </a:r>
            <a:r>
              <a:rPr lang="nl-BE" dirty="0" smtClean="0"/>
              <a:t>:</a:t>
            </a:r>
          </a:p>
          <a:p>
            <a:pPr lvl="2"/>
            <a:r>
              <a:rPr lang="nl-BE" sz="2400" dirty="0" smtClean="0"/>
              <a:t>Aantal inschrijvingen 1</a:t>
            </a:r>
            <a:r>
              <a:rPr lang="nl-BE" sz="2400" baseline="30000" dirty="0" smtClean="0"/>
              <a:t>e</a:t>
            </a:r>
            <a:r>
              <a:rPr lang="nl-BE" sz="2400" dirty="0" smtClean="0"/>
              <a:t> jaar, slaagkans over curriculum, aanvattingsgraad vervolgopleiding, opdeling naar specialisme, voltooiingsgraad, registratie als specialist, instroom buitenlandse ASO, instroom buitenlandse specialisten, overlevingsgraad, bevolkingsstructuur en zorgconsumptie</a:t>
            </a:r>
          </a:p>
          <a:p>
            <a:endParaRPr lang="nl-BE" sz="2800" dirty="0" smtClean="0"/>
          </a:p>
        </p:txBody>
      </p:sp>
    </p:spTree>
    <p:extLst>
      <p:ext uri="{BB962C8B-B14F-4D97-AF65-F5344CB8AC3E}">
        <p14:creationId xmlns:p14="http://schemas.microsoft.com/office/powerpoint/2010/main" val="31760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58" y="116632"/>
            <a:ext cx="7565476" cy="17907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99" y="2060848"/>
            <a:ext cx="8530201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86AA-E1B5-4600-B204-29259FEF7E29}" type="slidenum">
              <a:rPr lang="nl-NL" altLang="en-US" smtClean="0"/>
              <a:pPr/>
              <a:t>6</a:t>
            </a:fld>
            <a:endParaRPr lang="nl-NL" altLang="en-US"/>
          </a:p>
        </p:txBody>
      </p:sp>
      <p:pic>
        <p:nvPicPr>
          <p:cNvPr id="3" name="Image 2" descr="C:\Users\psg\AppData\Local\Microsoft\Windows\Temporary Internet Files\Content.Outlook\ZKVEQWNT\MODEL draf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0"/>
            <a:ext cx="5328593" cy="6381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1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Planning Medisch Aanbod: Quota 2022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5247353"/>
          </a:xfrm>
          <a:solidFill>
            <a:schemeClr val="bg1"/>
          </a:solidFill>
        </p:spPr>
        <p:txBody>
          <a:bodyPr/>
          <a:lstStyle/>
          <a:p>
            <a:r>
              <a:rPr lang="nl-BE" sz="2800" dirty="0" smtClean="0"/>
              <a:t>Werkgroep Artsen Planningscommissie (04/2016)</a:t>
            </a:r>
          </a:p>
          <a:p>
            <a:pPr lvl="2"/>
            <a:r>
              <a:rPr lang="nl-BE" sz="2400" dirty="0" smtClean="0"/>
              <a:t>Validatie van de gehanteerde parameters</a:t>
            </a:r>
          </a:p>
          <a:p>
            <a:pPr lvl="2"/>
            <a:r>
              <a:rPr lang="nl-BE" sz="2400" dirty="0" smtClean="0"/>
              <a:t>Identificeren van specialismen met tekort of overschot</a:t>
            </a:r>
          </a:p>
          <a:p>
            <a:pPr lvl="2"/>
            <a:r>
              <a:rPr lang="nl-BE" sz="2400" dirty="0" smtClean="0"/>
              <a:t>Advies over verwachte/wenselijke evoluties</a:t>
            </a:r>
          </a:p>
          <a:p>
            <a:pPr lvl="2"/>
            <a:r>
              <a:rPr lang="nl-BE" sz="2400" dirty="0" smtClean="0"/>
              <a:t>Bepalen van de quota 2022 per gemeenschap door de som van de </a:t>
            </a:r>
            <a:r>
              <a:rPr lang="nl-BE" sz="2400" dirty="0" err="1" smtClean="0"/>
              <a:t>subquota’s</a:t>
            </a:r>
            <a:r>
              <a:rPr lang="nl-BE" sz="2400" dirty="0" smtClean="0"/>
              <a:t> van de specialismen</a:t>
            </a:r>
          </a:p>
          <a:p>
            <a:pPr lvl="2"/>
            <a:r>
              <a:rPr lang="nl-BE" sz="2400" dirty="0" smtClean="0"/>
              <a:t>Federaal quotum is de som van de beide quota van de gemeenschappen</a:t>
            </a:r>
          </a:p>
        </p:txBody>
      </p:sp>
    </p:spTree>
    <p:extLst>
      <p:ext uri="{BB962C8B-B14F-4D97-AF65-F5344CB8AC3E}">
        <p14:creationId xmlns:p14="http://schemas.microsoft.com/office/powerpoint/2010/main" val="1878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6632"/>
            <a:ext cx="7671631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Planning Medisch Aanbod: Quota 2022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BE" dirty="0" smtClean="0"/>
              <a:t>Volgens </a:t>
            </a:r>
            <a:r>
              <a:rPr lang="nl-BE" dirty="0" smtClean="0"/>
              <a:t>berekeningswijze</a:t>
            </a:r>
            <a:r>
              <a:rPr lang="nl-BE" dirty="0" smtClean="0"/>
              <a:t>: 575 FR en 745 VL (totaal 1320)</a:t>
            </a:r>
          </a:p>
          <a:p>
            <a:endParaRPr lang="nl-BE" dirty="0"/>
          </a:p>
          <a:p>
            <a:r>
              <a:rPr lang="nl-BE" dirty="0" smtClean="0"/>
              <a:t>Loslaten van de verhouding 60/40 uit vorige </a:t>
            </a:r>
            <a:r>
              <a:rPr lang="nl-BE" dirty="0" err="1" smtClean="0"/>
              <a:t>KB’s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Politieke discussies over methodologie en resultaat tussen Gemeenschappen en Federaal</a:t>
            </a:r>
          </a:p>
          <a:p>
            <a:endParaRPr lang="nl-BE" dirty="0"/>
          </a:p>
          <a:p>
            <a:r>
              <a:rPr lang="nl-BE" dirty="0" smtClean="0"/>
              <a:t>Geen ‘</a:t>
            </a:r>
            <a:r>
              <a:rPr lang="nl-BE" dirty="0" err="1" smtClean="0"/>
              <a:t>lissage</a:t>
            </a:r>
            <a:r>
              <a:rPr lang="nl-BE" dirty="0" smtClean="0"/>
              <a:t>’ afspraken voor FR overtal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smtClean="0"/>
              <a:t>Quota 2022 nooit gepubliceerd in Staatsblad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33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417</TotalTime>
  <Words>1185</Words>
  <Application>Microsoft Office PowerPoint</Application>
  <PresentationFormat>Diavoorstelling (4:3)</PresentationFormat>
  <Paragraphs>151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34</vt:i4>
      </vt:variant>
    </vt:vector>
  </HeadingPairs>
  <TitlesOfParts>
    <vt:vector size="40" baseType="lpstr">
      <vt:lpstr>Arial</vt:lpstr>
      <vt:lpstr>Calibri</vt:lpstr>
      <vt:lpstr>Courier New</vt:lpstr>
      <vt:lpstr>Wingdings</vt:lpstr>
      <vt:lpstr>Corporate-KU Leuven-Liggend-Achtergrond Wit</vt:lpstr>
      <vt:lpstr>Corporate-KU Leuven-Liggend-Achtergrond Wit en Watermerk</vt:lpstr>
      <vt:lpstr>De 6de staatshervorming  Gevolgen voor de arts-specialist (in opleiding)</vt:lpstr>
      <vt:lpstr>Agenda</vt:lpstr>
      <vt:lpstr>Planning Medisch Aanbod</vt:lpstr>
      <vt:lpstr>Planning Medisch Aanbod: Quota 2022</vt:lpstr>
      <vt:lpstr>PowerPoint-presentatie</vt:lpstr>
      <vt:lpstr>PowerPoint-presentatie</vt:lpstr>
      <vt:lpstr>Planning Medisch Aanbod: Quota 2022</vt:lpstr>
      <vt:lpstr>PowerPoint-presentatie</vt:lpstr>
      <vt:lpstr>Planning Medisch Aanbod: Quota 2022</vt:lpstr>
      <vt:lpstr>PowerPoint-presentatie</vt:lpstr>
      <vt:lpstr>Planningscommissie Quota 2023 e.v.</vt:lpstr>
      <vt:lpstr>Planningscommissie Quota 2023 e.v.</vt:lpstr>
      <vt:lpstr>PowerPoint-presentatie</vt:lpstr>
      <vt:lpstr>PowerPoint-presentatie</vt:lpstr>
      <vt:lpstr>Planningscommissie 7 maart 2017</vt:lpstr>
      <vt:lpstr>PowerPoint-presentatie</vt:lpstr>
      <vt:lpstr>- KB over de te herstellen saldo’s en de gespreide lissage is nog niet gepubliceerd, want mede afhankelijk van de effectieve filter op instroom (FR toelatingsproef) - de saldo’s dienen getoetst aan de reële aantallen diploma’s / stageplannen / erkenningen in de jaren tot 2021 - verdeling totaal quotum over de gemeenschappen vanaf 2024 door Rekenhof (obv. bevolkingsindices)</vt:lpstr>
      <vt:lpstr>Planning Medisch Aanbod</vt:lpstr>
      <vt:lpstr>PowerPoint-presentatie</vt:lpstr>
      <vt:lpstr>Erkenning Gezondheidswerkers</vt:lpstr>
      <vt:lpstr>PowerPoint-presentatie</vt:lpstr>
      <vt:lpstr>Erkenning Artsen-Specialisten en Huisartsen</vt:lpstr>
      <vt:lpstr>Erkenning Artsen-Specialisten en Huisartsen</vt:lpstr>
      <vt:lpstr>Erkenning Artsen-Specialisten en Huisartsen</vt:lpstr>
      <vt:lpstr>Erkenning kandidaat specialist</vt:lpstr>
      <vt:lpstr>Erkenning kandidaat specialist</vt:lpstr>
      <vt:lpstr>Erkenning Artsen-Specialisten en Huisartsen</vt:lpstr>
      <vt:lpstr>PowerPoint-presentatie</vt:lpstr>
      <vt:lpstr>PowerPoint-presentatie</vt:lpstr>
      <vt:lpstr>Elektronisch Portfolio en Stageboekje: Medbook</vt:lpstr>
      <vt:lpstr>PowerPoint-presentatie</vt:lpstr>
      <vt:lpstr>Erkenning Artsen-Specialisten en Huisartsen</vt:lpstr>
      <vt:lpstr>Besluit (1)</vt:lpstr>
      <vt:lpstr>Besluit (2)</vt:lpstr>
    </vt:vector>
  </TitlesOfParts>
  <Company>KULeuven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Willy Peetermans</cp:lastModifiedBy>
  <cp:revision>65</cp:revision>
  <cp:lastPrinted>2017-09-18T08:32:37Z</cp:lastPrinted>
  <dcterms:created xsi:type="dcterms:W3CDTF">2012-07-10T07:57:57Z</dcterms:created>
  <dcterms:modified xsi:type="dcterms:W3CDTF">2017-09-20T06:16:16Z</dcterms:modified>
</cp:coreProperties>
</file>