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0"/>
  </p:notesMasterIdLst>
  <p:handoutMasterIdLst>
    <p:handoutMasterId r:id="rId41"/>
  </p:handoutMasterIdLst>
  <p:sldIdLst>
    <p:sldId id="323" r:id="rId6"/>
    <p:sldId id="293" r:id="rId7"/>
    <p:sldId id="271" r:id="rId8"/>
    <p:sldId id="270" r:id="rId9"/>
    <p:sldId id="283" r:id="rId10"/>
    <p:sldId id="305" r:id="rId11"/>
    <p:sldId id="294" r:id="rId12"/>
    <p:sldId id="315" r:id="rId13"/>
    <p:sldId id="284" r:id="rId14"/>
    <p:sldId id="295" r:id="rId15"/>
    <p:sldId id="269" r:id="rId16"/>
    <p:sldId id="303" r:id="rId17"/>
    <p:sldId id="277" r:id="rId18"/>
    <p:sldId id="273" r:id="rId19"/>
    <p:sldId id="274" r:id="rId20"/>
    <p:sldId id="287" r:id="rId21"/>
    <p:sldId id="275" r:id="rId22"/>
    <p:sldId id="265" r:id="rId23"/>
    <p:sldId id="282" r:id="rId24"/>
    <p:sldId id="288" r:id="rId25"/>
    <p:sldId id="324" r:id="rId26"/>
    <p:sldId id="316" r:id="rId27"/>
    <p:sldId id="297" r:id="rId28"/>
    <p:sldId id="318" r:id="rId29"/>
    <p:sldId id="322" r:id="rId30"/>
    <p:sldId id="300" r:id="rId31"/>
    <p:sldId id="276" r:id="rId32"/>
    <p:sldId id="301" r:id="rId33"/>
    <p:sldId id="286" r:id="rId34"/>
    <p:sldId id="292" r:id="rId35"/>
    <p:sldId id="262" r:id="rId36"/>
    <p:sldId id="272" r:id="rId37"/>
    <p:sldId id="302" r:id="rId38"/>
    <p:sldId id="26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9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894" y="9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baseline="0">
                <a:solidFill>
                  <a:schemeClr val="tx1">
                    <a:lumMod val="65000"/>
                    <a:lumOff val="35000"/>
                  </a:schemeClr>
                </a:solidFill>
                <a:latin typeface="+mn-lt"/>
                <a:ea typeface="+mn-ea"/>
                <a:cs typeface="+mn-cs"/>
              </a:defRPr>
            </a:pPr>
            <a:r>
              <a:rPr lang="nl-BE"/>
              <a:t>Federaal budget 2017 - Vlaanderen</a:t>
            </a:r>
          </a:p>
        </c:rich>
      </c:tx>
      <c:layout/>
      <c:overlay val="0"/>
      <c:spPr>
        <a:noFill/>
        <a:ln>
          <a:noFill/>
        </a:ln>
        <a:effectLst/>
      </c:spPr>
      <c:txPr>
        <a:bodyPr rot="0" spcFirstLastPara="1" vertOverflow="ellipsis" vert="horz" wrap="square" anchor="ctr" anchorCtr="1"/>
        <a:lstStyle/>
        <a:p>
          <a:pPr>
            <a:defRPr sz="1400" b="0" i="0" u="none" strike="noStrike" baseline="0">
              <a:solidFill>
                <a:schemeClr val="tx1">
                  <a:lumMod val="65000"/>
                  <a:lumOff val="35000"/>
                </a:schemeClr>
              </a:solidFill>
              <a:latin typeface="+mn-lt"/>
              <a:ea typeface="+mn-ea"/>
              <a:cs typeface="+mn-cs"/>
            </a:defRPr>
          </a:pPr>
          <a:endParaRPr lang="nl-BE"/>
        </a:p>
      </c:txPr>
    </c:title>
    <c:autoTitleDeleted val="0"/>
    <c:plotArea>
      <c:layout>
        <c:manualLayout>
          <c:layoutTarget val="inner"/>
          <c:xMode val="edge"/>
          <c:yMode val="edge"/>
          <c:x val="0.42457463459269429"/>
          <c:y val="0.12745704467353952"/>
          <c:w val="0.41940642245687221"/>
          <c:h val="0.73616203715669171"/>
        </c:manualLayout>
      </c:layout>
      <c:barChart>
        <c:barDir val="bar"/>
        <c:grouping val="stacked"/>
        <c:varyColors val="0"/>
        <c:ser>
          <c:idx val="0"/>
          <c:order val="0"/>
          <c:tx>
            <c:strRef>
              <c:f>basis!$C$3</c:f>
              <c:strCache>
                <c:ptCount val="1"/>
                <c:pt idx="0">
                  <c:v>Vlaanderen</c:v>
                </c:pt>
              </c:strCache>
            </c:strRef>
          </c:tx>
          <c:spPr>
            <a:solidFill>
              <a:schemeClr val="accent5"/>
            </a:solidFill>
            <a:ln w="19050">
              <a:solidFill>
                <a:schemeClr val="lt1"/>
              </a:solidFill>
            </a:ln>
            <a:effectLst/>
          </c:spPr>
          <c:invertIfNegative val="0"/>
          <c:dPt>
            <c:idx val="0"/>
            <c:invertIfNegative val="0"/>
            <c:bubble3D val="0"/>
            <c:spPr>
              <a:solidFill>
                <a:schemeClr val="accent5">
                  <a:shade val="4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39C1-48D5-81C1-1C6AC03F726C}"/>
              </c:ext>
            </c:extLst>
          </c:dPt>
          <c:dPt>
            <c:idx val="1"/>
            <c:invertIfNegative val="0"/>
            <c:bubble3D val="0"/>
            <c:spPr>
              <a:solidFill>
                <a:schemeClr val="accent5">
                  <a:shade val="61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39C1-48D5-81C1-1C6AC03F726C}"/>
              </c:ext>
            </c:extLst>
          </c:dPt>
          <c:dPt>
            <c:idx val="2"/>
            <c:invertIfNegative val="0"/>
            <c:bubble3D val="0"/>
            <c:spPr>
              <a:solidFill>
                <a:schemeClr val="accent5">
                  <a:shade val="7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39C1-48D5-81C1-1C6AC03F726C}"/>
              </c:ext>
            </c:extLst>
          </c:dPt>
          <c:dPt>
            <c:idx val="3"/>
            <c:invertIfNegative val="0"/>
            <c:bubble3D val="0"/>
            <c:spPr>
              <a:solidFill>
                <a:schemeClr val="accent5">
                  <a:shade val="92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39C1-48D5-81C1-1C6AC03F726C}"/>
              </c:ext>
            </c:extLst>
          </c:dPt>
          <c:dPt>
            <c:idx val="4"/>
            <c:invertIfNegative val="0"/>
            <c:bubble3D val="0"/>
            <c:spPr>
              <a:solidFill>
                <a:schemeClr val="accent5">
                  <a:tint val="93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39C1-48D5-81C1-1C6AC03F726C}"/>
              </c:ext>
            </c:extLst>
          </c:dPt>
          <c:dPt>
            <c:idx val="5"/>
            <c:invertIfNegative val="0"/>
            <c:bubble3D val="0"/>
            <c:spPr>
              <a:solidFill>
                <a:schemeClr val="accent5">
                  <a:tint val="7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39C1-48D5-81C1-1C6AC03F726C}"/>
              </c:ext>
            </c:extLst>
          </c:dPt>
          <c:dPt>
            <c:idx val="6"/>
            <c:invertIfNegative val="0"/>
            <c:bubble3D val="0"/>
            <c:spPr>
              <a:solidFill>
                <a:schemeClr val="accent5">
                  <a:tint val="62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39C1-48D5-81C1-1C6AC03F726C}"/>
              </c:ext>
            </c:extLst>
          </c:dPt>
          <c:dPt>
            <c:idx val="7"/>
            <c:invertIfNegative val="0"/>
            <c:bubble3D val="0"/>
            <c:spPr>
              <a:solidFill>
                <a:schemeClr val="accent5">
                  <a:tint val="4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39C1-48D5-81C1-1C6AC03F726C}"/>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baseline="0">
                      <a:solidFill>
                        <a:schemeClr val="bg1"/>
                      </a:solidFill>
                      <a:latin typeface="+mn-lt"/>
                      <a:ea typeface="+mn-ea"/>
                      <a:cs typeface="+mn-cs"/>
                    </a:defRPr>
                  </a:pPr>
                  <a:endParaRPr lang="nl-BE"/>
                </a:p>
              </c:txPr>
              <c:dLblPos val="inBase"/>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baseline="0">
                      <a:solidFill>
                        <a:schemeClr val="bg1"/>
                      </a:solidFill>
                      <a:latin typeface="+mn-lt"/>
                      <a:ea typeface="+mn-ea"/>
                      <a:cs typeface="+mn-cs"/>
                    </a:defRPr>
                  </a:pPr>
                  <a:endParaRPr lang="nl-BE"/>
                </a:p>
              </c:txPr>
              <c:dLblPos val="inBase"/>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900" b="0" i="0" u="none" strike="noStrike" baseline="0">
                      <a:solidFill>
                        <a:schemeClr val="bg1"/>
                      </a:solidFill>
                      <a:latin typeface="+mn-lt"/>
                      <a:ea typeface="+mn-ea"/>
                      <a:cs typeface="+mn-cs"/>
                    </a:defRPr>
                  </a:pPr>
                  <a:endParaRPr lang="nl-BE"/>
                </a:p>
              </c:txPr>
              <c:dLblPos val="inBase"/>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900" b="0" i="0" u="none" strike="noStrike" baseline="0">
                    <a:solidFill>
                      <a:schemeClr val="tx1">
                        <a:lumMod val="65000"/>
                        <a:lumOff val="35000"/>
                      </a:schemeClr>
                    </a:solidFill>
                    <a:latin typeface="+mn-lt"/>
                    <a:ea typeface="+mn-ea"/>
                    <a:cs typeface="+mn-cs"/>
                  </a:defRPr>
                </a:pPr>
                <a:endParaRPr lang="nl-BE"/>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(basis!$A$4,basis!$A$6:$A$12)</c:f>
              <c:strCache>
                <c:ptCount val="8"/>
                <c:pt idx="0">
                  <c:v>honoraria huisartsen (incl. wachtposten)</c:v>
                </c:pt>
                <c:pt idx="1">
                  <c:v>terugbetaling geneesmiddelen in officina**</c:v>
                </c:pt>
                <c:pt idx="2">
                  <c:v>honoraria thuisverpleegkundigen</c:v>
                </c:pt>
                <c:pt idx="3">
                  <c:v>subsidies diensten voor thuisverpleging</c:v>
                </c:pt>
                <c:pt idx="4">
                  <c:v>honoraria tandartsen</c:v>
                </c:pt>
                <c:pt idx="5">
                  <c:v>honoraria kinesitherapeuten</c:v>
                </c:pt>
                <c:pt idx="6">
                  <c:v>honoraria logopedisten</c:v>
                </c:pt>
                <c:pt idx="7">
                  <c:v>honoraria vroedvrouwen</c:v>
                </c:pt>
              </c:strCache>
            </c:strRef>
          </c:cat>
          <c:val>
            <c:numRef>
              <c:f>(basis!$C$4,basis!$C$6:$C$12)</c:f>
              <c:numCache>
                <c:formatCode>_ [$€-813]\ * #,##0.00_ ;_ [$€-813]\ * \-#,##0.00_ ;_ [$€-813]\ * "-"??_ ;_ @_ </c:formatCode>
                <c:ptCount val="8"/>
                <c:pt idx="0">
                  <c:v>957474000</c:v>
                </c:pt>
                <c:pt idx="1">
                  <c:v>1435333851.7769368</c:v>
                </c:pt>
                <c:pt idx="2">
                  <c:v>944480575.78999996</c:v>
                </c:pt>
                <c:pt idx="3">
                  <c:v>23308598.109999999</c:v>
                </c:pt>
                <c:pt idx="4">
                  <c:v>560375000</c:v>
                </c:pt>
                <c:pt idx="5">
                  <c:v>446886000</c:v>
                </c:pt>
                <c:pt idx="6">
                  <c:v>63262239.890000001</c:v>
                </c:pt>
                <c:pt idx="7">
                  <c:v>13075212</c:v>
                </c:pt>
              </c:numCache>
            </c:numRef>
          </c:val>
          <c:extLst xmlns:c16r2="http://schemas.microsoft.com/office/drawing/2015/06/chart">
            <c:ext xmlns:c16="http://schemas.microsoft.com/office/drawing/2014/chart" uri="{C3380CC4-5D6E-409C-BE32-E72D297353CC}">
              <c16:uniqueId val="{00000010-39C1-48D5-81C1-1C6AC03F726C}"/>
            </c:ext>
          </c:extLst>
        </c:ser>
        <c:dLbls>
          <c:showLegendKey val="0"/>
          <c:showVal val="0"/>
          <c:showCatName val="0"/>
          <c:showSerName val="0"/>
          <c:showPercent val="0"/>
          <c:showBubbleSize val="0"/>
        </c:dLbls>
        <c:gapWidth val="100"/>
        <c:overlap val="100"/>
        <c:axId val="398254800"/>
        <c:axId val="398258720"/>
      </c:barChart>
      <c:valAx>
        <c:axId val="398258720"/>
        <c:scaling>
          <c:orientation val="minMax"/>
          <c:max val="1500000000"/>
        </c:scaling>
        <c:delete val="0"/>
        <c:axPos val="b"/>
        <c:majorGridlines>
          <c:spPr>
            <a:ln w="9525" cap="flat" cmpd="sng" algn="ctr">
              <a:solidFill>
                <a:schemeClr val="tx1">
                  <a:lumMod val="15000"/>
                  <a:lumOff val="85000"/>
                </a:schemeClr>
              </a:solidFill>
              <a:round/>
            </a:ln>
            <a:effectLst/>
          </c:spPr>
        </c:majorGridlines>
        <c:numFmt formatCode="_ [$€-813]\ * #,##0.00_ ;_ [$€-813]\ * \-#,##0.00_ ;_ [$€-813]\ * &quot;-&quot;??_ ;_ @_ "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nl-BE"/>
          </a:p>
        </c:txPr>
        <c:crossAx val="398254800"/>
        <c:crosses val="autoZero"/>
        <c:crossBetween val="between"/>
        <c:dispUnits>
          <c:builtInUnit val="millions"/>
          <c:dispUnitsLbl>
            <c:layout/>
            <c:spPr>
              <a:solidFill>
                <a:schemeClr val="bg1">
                  <a:lumMod val="65000"/>
                </a:schemeClr>
              </a:solidFill>
              <a:ln w="19050">
                <a:solidFill>
                  <a:schemeClr val="bg1"/>
                </a:solid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nl-BE"/>
              </a:p>
            </c:txPr>
          </c:dispUnitsLbl>
        </c:dispUnits>
      </c:valAx>
      <c:catAx>
        <c:axId val="39825480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nl-BE"/>
          </a:p>
        </c:txPr>
        <c:crossAx val="39825872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nl-B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baseline="0">
                <a:solidFill>
                  <a:schemeClr val="tx1">
                    <a:lumMod val="65000"/>
                    <a:lumOff val="35000"/>
                  </a:schemeClr>
                </a:solidFill>
                <a:latin typeface="+mn-lt"/>
                <a:ea typeface="+mn-ea"/>
                <a:cs typeface="+mn-cs"/>
              </a:defRPr>
            </a:pPr>
            <a:r>
              <a:rPr lang="nl-BE"/>
              <a:t>Vlaams Budget 2017</a:t>
            </a:r>
          </a:p>
        </c:rich>
      </c:tx>
      <c:layout>
        <c:manualLayout>
          <c:xMode val="edge"/>
          <c:yMode val="edge"/>
          <c:x val="6.3902140672782881E-2"/>
          <c:y val="3.0927835051546393E-2"/>
        </c:manualLayout>
      </c:layout>
      <c:overlay val="0"/>
      <c:spPr>
        <a:noFill/>
        <a:ln>
          <a:noFill/>
        </a:ln>
        <a:effectLst/>
      </c:spPr>
      <c:txPr>
        <a:bodyPr rot="0" spcFirstLastPara="1" vertOverflow="ellipsis" vert="horz" wrap="square" anchor="ctr" anchorCtr="1"/>
        <a:lstStyle/>
        <a:p>
          <a:pPr>
            <a:defRPr sz="1400" b="0" i="0" u="none" strike="noStrike" baseline="0">
              <a:solidFill>
                <a:schemeClr val="tx1">
                  <a:lumMod val="65000"/>
                  <a:lumOff val="35000"/>
                </a:schemeClr>
              </a:solidFill>
              <a:latin typeface="+mn-lt"/>
              <a:ea typeface="+mn-ea"/>
              <a:cs typeface="+mn-cs"/>
            </a:defRPr>
          </a:pPr>
          <a:endParaRPr lang="nl-BE"/>
        </a:p>
      </c:txPr>
    </c:title>
    <c:autoTitleDeleted val="0"/>
    <c:plotArea>
      <c:layout/>
      <c:barChart>
        <c:barDir val="bar"/>
        <c:grouping val="stacked"/>
        <c:varyColors val="0"/>
        <c:ser>
          <c:idx val="0"/>
          <c:order val="0"/>
          <c:tx>
            <c:v>2017</c:v>
          </c:tx>
          <c:spPr>
            <a:solidFill>
              <a:schemeClr val="accent5"/>
            </a:solidFill>
            <a:ln w="19050">
              <a:solidFill>
                <a:schemeClr val="lt1"/>
              </a:solidFill>
            </a:ln>
            <a:effectLst/>
          </c:spPr>
          <c:invertIfNegative val="0"/>
          <c:dPt>
            <c:idx val="0"/>
            <c:invertIfNegative val="0"/>
            <c:bubble3D val="0"/>
            <c:spPr>
              <a:solidFill>
                <a:schemeClr val="accent5">
                  <a:shade val="4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512F-43D1-9518-A1BC486EF52E}"/>
              </c:ext>
            </c:extLst>
          </c:dPt>
          <c:dPt>
            <c:idx val="1"/>
            <c:invertIfNegative val="0"/>
            <c:bubble3D val="0"/>
            <c:spPr>
              <a:solidFill>
                <a:schemeClr val="accent5">
                  <a:shade val="61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512F-43D1-9518-A1BC486EF52E}"/>
              </c:ext>
            </c:extLst>
          </c:dPt>
          <c:dPt>
            <c:idx val="2"/>
            <c:invertIfNegative val="0"/>
            <c:bubble3D val="0"/>
            <c:spPr>
              <a:solidFill>
                <a:schemeClr val="accent5">
                  <a:shade val="7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512F-43D1-9518-A1BC486EF52E}"/>
              </c:ext>
            </c:extLst>
          </c:dPt>
          <c:dPt>
            <c:idx val="3"/>
            <c:invertIfNegative val="0"/>
            <c:bubble3D val="0"/>
            <c:spPr>
              <a:solidFill>
                <a:schemeClr val="accent5">
                  <a:shade val="92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512F-43D1-9518-A1BC486EF52E}"/>
              </c:ext>
            </c:extLst>
          </c:dPt>
          <c:dPt>
            <c:idx val="4"/>
            <c:invertIfNegative val="0"/>
            <c:bubble3D val="0"/>
            <c:spPr>
              <a:solidFill>
                <a:schemeClr val="accent5">
                  <a:tint val="93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512F-43D1-9518-A1BC486EF52E}"/>
              </c:ext>
            </c:extLst>
          </c:dPt>
          <c:dPt>
            <c:idx val="5"/>
            <c:invertIfNegative val="0"/>
            <c:bubble3D val="0"/>
            <c:spPr>
              <a:solidFill>
                <a:schemeClr val="accent5">
                  <a:tint val="7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512F-43D1-9518-A1BC486EF52E}"/>
              </c:ext>
            </c:extLst>
          </c:dPt>
          <c:dPt>
            <c:idx val="6"/>
            <c:invertIfNegative val="0"/>
            <c:bubble3D val="0"/>
            <c:spPr>
              <a:solidFill>
                <a:schemeClr val="accent5">
                  <a:tint val="62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512F-43D1-9518-A1BC486EF52E}"/>
              </c:ext>
            </c:extLst>
          </c:dPt>
          <c:dPt>
            <c:idx val="7"/>
            <c:invertIfNegative val="0"/>
            <c:bubble3D val="0"/>
            <c:spPr>
              <a:solidFill>
                <a:schemeClr val="accent5">
                  <a:tint val="4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512F-43D1-9518-A1BC486EF52E}"/>
              </c:ext>
            </c:extLst>
          </c:dPt>
          <c:dLbls>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baseline="0">
                      <a:solidFill>
                        <a:schemeClr val="tx1">
                          <a:lumMod val="75000"/>
                          <a:lumOff val="25000"/>
                        </a:schemeClr>
                      </a:solidFill>
                      <a:latin typeface="+mn-lt"/>
                      <a:ea typeface="+mn-ea"/>
                      <a:cs typeface="+mn-cs"/>
                    </a:defRPr>
                  </a:pPr>
                  <a:endParaRPr lang="nl-BE"/>
                </a:p>
              </c:txPr>
              <c:dLblPos val="inBase"/>
              <c:showLegendKey val="0"/>
              <c:showVal val="1"/>
              <c:showCatName val="0"/>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900" b="0" i="0" u="none" strike="noStrike" baseline="0">
                      <a:solidFill>
                        <a:schemeClr val="tx1">
                          <a:lumMod val="75000"/>
                          <a:lumOff val="25000"/>
                        </a:schemeClr>
                      </a:solidFill>
                      <a:latin typeface="+mn-lt"/>
                      <a:ea typeface="+mn-ea"/>
                      <a:cs typeface="+mn-cs"/>
                    </a:defRPr>
                  </a:pPr>
                  <a:endParaRPr lang="nl-BE"/>
                </a:p>
              </c:txPr>
              <c:dLblPos val="inBase"/>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900" b="0" i="0" u="none" strike="noStrike" baseline="0">
                    <a:solidFill>
                      <a:schemeClr val="lt1"/>
                    </a:solidFill>
                    <a:latin typeface="+mn-lt"/>
                    <a:ea typeface="+mn-ea"/>
                    <a:cs typeface="+mn-cs"/>
                  </a:defRPr>
                </a:pPr>
                <a:endParaRPr lang="nl-BE"/>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'vlaams budget'!$A$35:$A$38</c:f>
              <c:strCache>
                <c:ptCount val="4"/>
                <c:pt idx="0">
                  <c:v>ouderenzorg</c:v>
                </c:pt>
                <c:pt idx="1">
                  <c:v>MBE</c:v>
                </c:pt>
                <c:pt idx="2">
                  <c:v>thuiszorg</c:v>
                </c:pt>
                <c:pt idx="3">
                  <c:v>ondersteuning</c:v>
                </c:pt>
              </c:strCache>
            </c:strRef>
          </c:cat>
          <c:val>
            <c:numRef>
              <c:f>'vlaams budget'!$B$35:$B$38</c:f>
              <c:numCache>
                <c:formatCode>"€"\ #,##0.00</c:formatCode>
                <c:ptCount val="4"/>
                <c:pt idx="0">
                  <c:v>2051883659</c:v>
                </c:pt>
                <c:pt idx="1">
                  <c:v>8328659</c:v>
                </c:pt>
                <c:pt idx="2">
                  <c:v>684949772.17999995</c:v>
                </c:pt>
                <c:pt idx="3">
                  <c:v>33697359</c:v>
                </c:pt>
              </c:numCache>
            </c:numRef>
          </c:val>
          <c:extLst xmlns:c16r2="http://schemas.microsoft.com/office/drawing/2015/06/chart">
            <c:ext xmlns:c16="http://schemas.microsoft.com/office/drawing/2014/chart" uri="{C3380CC4-5D6E-409C-BE32-E72D297353CC}">
              <c16:uniqueId val="{00000010-512F-43D1-9518-A1BC486EF52E}"/>
            </c:ext>
          </c:extLst>
        </c:ser>
        <c:dLbls>
          <c:showLegendKey val="0"/>
          <c:showVal val="0"/>
          <c:showCatName val="0"/>
          <c:showSerName val="0"/>
          <c:showPercent val="0"/>
          <c:showBubbleSize val="0"/>
        </c:dLbls>
        <c:gapWidth val="100"/>
        <c:overlap val="100"/>
        <c:axId val="339189256"/>
        <c:axId val="332311904"/>
      </c:barChart>
      <c:valAx>
        <c:axId val="332311904"/>
        <c:scaling>
          <c:orientation val="minMax"/>
          <c:max val="2100000000"/>
          <c:min val="0"/>
        </c:scaling>
        <c:delete val="0"/>
        <c:axPos val="b"/>
        <c:majorGridlines>
          <c:spPr>
            <a:ln w="9525" cap="flat" cmpd="sng" algn="ctr">
              <a:solidFill>
                <a:schemeClr val="tx1">
                  <a:lumMod val="15000"/>
                  <a:lumOff val="85000"/>
                </a:schemeClr>
              </a:solidFill>
              <a:round/>
            </a:ln>
            <a:effectLst/>
          </c:spPr>
        </c:majorGridlines>
        <c:numFmt formatCode="&quot;€&quot;\ #,##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nl-BE"/>
          </a:p>
        </c:txPr>
        <c:crossAx val="339189256"/>
        <c:crosses val="autoZero"/>
        <c:crossBetween val="between"/>
        <c:dispUnits>
          <c:builtInUnit val="millions"/>
          <c:dispUnitsLbl>
            <c:layout/>
            <c:spPr>
              <a:solidFill>
                <a:schemeClr val="bg1">
                  <a:lumMod val="65000"/>
                </a:schemeClr>
              </a:solidFill>
              <a:ln w="19050">
                <a:solidFill>
                  <a:schemeClr val="bg1"/>
                </a:solid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nl-BE"/>
              </a:p>
            </c:txPr>
          </c:dispUnitsLbl>
        </c:dispUnits>
      </c:valAx>
      <c:catAx>
        <c:axId val="33918925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nl-BE"/>
          </a:p>
        </c:txPr>
        <c:crossAx val="33231190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nl-BE"/>
    </a:p>
  </c:txPr>
  <c:externalData r:id="rId4">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0961FE-508F-48FC-9875-A9D9C45BB6DE}" type="doc">
      <dgm:prSet loTypeId="urn:microsoft.com/office/officeart/2005/8/layout/lProcess2" loCatId="relationship" qsTypeId="urn:microsoft.com/office/officeart/2005/8/quickstyle/simple1" qsCatId="simple" csTypeId="urn:microsoft.com/office/officeart/2005/8/colors/colorful1" csCatId="colorful" phldr="1"/>
      <dgm:spPr/>
    </dgm:pt>
    <dgm:pt modelId="{CEFC7F03-B3AB-4871-B5A9-1D4C7CCD8079}">
      <dgm:prSet phldrT="[Tekst]"/>
      <dgm:spPr/>
      <dgm:t>
        <a:bodyPr/>
        <a:lstStyle/>
        <a:p>
          <a:r>
            <a:rPr lang="nl-NL"/>
            <a:t>2010</a:t>
          </a:r>
        </a:p>
      </dgm:t>
    </dgm:pt>
    <dgm:pt modelId="{1590B3A7-ADD9-4700-A585-866C68106CBA}" type="parTrans" cxnId="{3C3E3B6E-9D24-4269-A605-723E7233137F}">
      <dgm:prSet/>
      <dgm:spPr/>
      <dgm:t>
        <a:bodyPr/>
        <a:lstStyle/>
        <a:p>
          <a:endParaRPr lang="nl-NL"/>
        </a:p>
      </dgm:t>
    </dgm:pt>
    <dgm:pt modelId="{9CD65D0B-0A85-4D40-9FBF-FE5A135DA400}" type="sibTrans" cxnId="{3C3E3B6E-9D24-4269-A605-723E7233137F}">
      <dgm:prSet/>
      <dgm:spPr/>
      <dgm:t>
        <a:bodyPr/>
        <a:lstStyle/>
        <a:p>
          <a:endParaRPr lang="nl-NL"/>
        </a:p>
      </dgm:t>
    </dgm:pt>
    <dgm:pt modelId="{81F361BE-B513-4F63-9415-8761C861B70D}">
      <dgm:prSet phldrT="[Tekst]"/>
      <dgm:spPr/>
      <dgm:t>
        <a:bodyPr/>
        <a:lstStyle/>
        <a:p>
          <a:r>
            <a:rPr lang="nl-NL"/>
            <a:t>2013</a:t>
          </a:r>
        </a:p>
      </dgm:t>
    </dgm:pt>
    <dgm:pt modelId="{16D585E3-2766-4576-8F88-489FB8FB35FA}" type="parTrans" cxnId="{7E35A0C8-5905-4DCB-B24E-BD10810D35C9}">
      <dgm:prSet/>
      <dgm:spPr/>
      <dgm:t>
        <a:bodyPr/>
        <a:lstStyle/>
        <a:p>
          <a:endParaRPr lang="nl-NL"/>
        </a:p>
      </dgm:t>
    </dgm:pt>
    <dgm:pt modelId="{1FE9F3F2-DCC5-4D07-B9E2-7394040FAA9C}" type="sibTrans" cxnId="{7E35A0C8-5905-4DCB-B24E-BD10810D35C9}">
      <dgm:prSet/>
      <dgm:spPr/>
      <dgm:t>
        <a:bodyPr/>
        <a:lstStyle/>
        <a:p>
          <a:endParaRPr lang="nl-NL"/>
        </a:p>
      </dgm:t>
    </dgm:pt>
    <dgm:pt modelId="{D4C11D80-0B9F-414B-8DCD-D067988A7028}">
      <dgm:prSet phldrT="[Tekst]"/>
      <dgm:spPr/>
      <dgm:t>
        <a:bodyPr/>
        <a:lstStyle/>
        <a:p>
          <a:r>
            <a:rPr lang="nl-NL" dirty="0"/>
            <a:t>Conferentie eerstelijnszorg (11 december </a:t>
          </a:r>
          <a:r>
            <a:rPr lang="nl-NL" dirty="0" smtClean="0"/>
            <a:t>2010)</a:t>
          </a:r>
          <a:endParaRPr lang="nl-NL" dirty="0"/>
        </a:p>
      </dgm:t>
    </dgm:pt>
    <dgm:pt modelId="{3F90D1A5-AB14-4535-9008-B9FA8079E5BE}" type="parTrans" cxnId="{A1BAD37F-9D4A-45B4-95F2-41E7513F94A9}">
      <dgm:prSet/>
      <dgm:spPr/>
      <dgm:t>
        <a:bodyPr/>
        <a:lstStyle/>
        <a:p>
          <a:endParaRPr lang="nl-NL"/>
        </a:p>
      </dgm:t>
    </dgm:pt>
    <dgm:pt modelId="{F4DA365F-19CE-4ABD-946B-D224D14026FD}" type="sibTrans" cxnId="{A1BAD37F-9D4A-45B4-95F2-41E7513F94A9}">
      <dgm:prSet/>
      <dgm:spPr/>
      <dgm:t>
        <a:bodyPr/>
        <a:lstStyle/>
        <a:p>
          <a:endParaRPr lang="nl-NL"/>
        </a:p>
      </dgm:t>
    </dgm:pt>
    <dgm:pt modelId="{E209D511-D5F8-410E-A349-88E5EC2FA412}">
      <dgm:prSet phldrT="[Tekst]"/>
      <dgm:spPr/>
      <dgm:t>
        <a:bodyPr/>
        <a:lstStyle/>
        <a:p>
          <a:r>
            <a:rPr lang="nl-NL"/>
            <a:t>Symposium eerstelijnsgezondheidszorg</a:t>
          </a:r>
        </a:p>
      </dgm:t>
    </dgm:pt>
    <dgm:pt modelId="{3CFCC5CA-739B-47C3-BF5B-39219F0A591E}" type="parTrans" cxnId="{C71AAB15-72D4-4E2B-8715-B6930F2E3457}">
      <dgm:prSet/>
      <dgm:spPr/>
      <dgm:t>
        <a:bodyPr/>
        <a:lstStyle/>
        <a:p>
          <a:endParaRPr lang="nl-NL"/>
        </a:p>
      </dgm:t>
    </dgm:pt>
    <dgm:pt modelId="{5998FACF-3413-465B-A8B3-FD02F2E77878}" type="sibTrans" cxnId="{C71AAB15-72D4-4E2B-8715-B6930F2E3457}">
      <dgm:prSet/>
      <dgm:spPr/>
      <dgm:t>
        <a:bodyPr/>
        <a:lstStyle/>
        <a:p>
          <a:endParaRPr lang="nl-NL"/>
        </a:p>
      </dgm:t>
    </dgm:pt>
    <dgm:pt modelId="{32A98314-21E9-40FA-A27D-1A337F6DA517}">
      <dgm:prSet phldrT="[Tekst]"/>
      <dgm:spPr/>
      <dgm:t>
        <a:bodyPr/>
        <a:lstStyle/>
        <a:p>
          <a:r>
            <a:rPr lang="nl-NL"/>
            <a:t>2017</a:t>
          </a:r>
        </a:p>
      </dgm:t>
    </dgm:pt>
    <dgm:pt modelId="{AE68A155-3720-4ED2-8789-38273D128595}" type="parTrans" cxnId="{9C5F0C1B-B36A-4E75-9D40-FF8E90C33728}">
      <dgm:prSet/>
      <dgm:spPr/>
      <dgm:t>
        <a:bodyPr/>
        <a:lstStyle/>
        <a:p>
          <a:endParaRPr lang="nl-NL"/>
        </a:p>
      </dgm:t>
    </dgm:pt>
    <dgm:pt modelId="{7D3F414D-6CD2-44C2-9BCF-43BC6D3B2A87}" type="sibTrans" cxnId="{9C5F0C1B-B36A-4E75-9D40-FF8E90C33728}">
      <dgm:prSet/>
      <dgm:spPr/>
      <dgm:t>
        <a:bodyPr/>
        <a:lstStyle/>
        <a:p>
          <a:endParaRPr lang="nl-NL"/>
        </a:p>
      </dgm:t>
    </dgm:pt>
    <dgm:pt modelId="{442259A8-AA4E-41AB-94E7-65E5F1A66F35}">
      <dgm:prSet phldrT="[Tekst]"/>
      <dgm:spPr/>
      <dgm:t>
        <a:bodyPr/>
        <a:lstStyle/>
        <a:p>
          <a:r>
            <a:rPr lang="nl-NL"/>
            <a:t>Conferentie eerstelijnszorg (16 februari 2017)</a:t>
          </a:r>
        </a:p>
      </dgm:t>
    </dgm:pt>
    <dgm:pt modelId="{6448B36A-F46B-4E1A-A1F8-7820865AF963}" type="sibTrans" cxnId="{24159468-15FB-4A52-8375-E34B39F9681A}">
      <dgm:prSet/>
      <dgm:spPr/>
      <dgm:t>
        <a:bodyPr/>
        <a:lstStyle/>
        <a:p>
          <a:endParaRPr lang="nl-NL"/>
        </a:p>
      </dgm:t>
    </dgm:pt>
    <dgm:pt modelId="{36C149F8-D36C-448D-B6C7-0B5478EA894E}" type="parTrans" cxnId="{24159468-15FB-4A52-8375-E34B39F9681A}">
      <dgm:prSet/>
      <dgm:spPr/>
      <dgm:t>
        <a:bodyPr/>
        <a:lstStyle/>
        <a:p>
          <a:endParaRPr lang="nl-NL"/>
        </a:p>
      </dgm:t>
    </dgm:pt>
    <dgm:pt modelId="{641758DB-01AF-4AD7-9EA2-123A2126168C}">
      <dgm:prSet phldrT="[Tekst]"/>
      <dgm:spPr/>
      <dgm:t>
        <a:bodyPr/>
        <a:lstStyle/>
        <a:p>
          <a:r>
            <a:rPr lang="nl-NL"/>
            <a:t>6 voorbereidende werkgroepen (2016-2017)</a:t>
          </a:r>
        </a:p>
      </dgm:t>
    </dgm:pt>
    <dgm:pt modelId="{4C8094AA-A912-44FA-BBE0-3C19C0540E00}" type="parTrans" cxnId="{B53114E0-34B5-4A12-B5D9-9538B0EB2684}">
      <dgm:prSet/>
      <dgm:spPr/>
      <dgm:t>
        <a:bodyPr/>
        <a:lstStyle/>
        <a:p>
          <a:endParaRPr lang="nl-NL"/>
        </a:p>
      </dgm:t>
    </dgm:pt>
    <dgm:pt modelId="{2F057BBD-C7BE-4B08-92DB-94DDC5D47607}" type="sibTrans" cxnId="{B53114E0-34B5-4A12-B5D9-9538B0EB2684}">
      <dgm:prSet/>
      <dgm:spPr/>
      <dgm:t>
        <a:bodyPr/>
        <a:lstStyle/>
        <a:p>
          <a:endParaRPr lang="nl-NL"/>
        </a:p>
      </dgm:t>
    </dgm:pt>
    <dgm:pt modelId="{50FE2A5C-6E8B-4B3E-9663-CE8DD19574F0}" type="pres">
      <dgm:prSet presAssocID="{320961FE-508F-48FC-9875-A9D9C45BB6DE}" presName="theList" presStyleCnt="0">
        <dgm:presLayoutVars>
          <dgm:dir/>
          <dgm:animLvl val="lvl"/>
          <dgm:resizeHandles val="exact"/>
        </dgm:presLayoutVars>
      </dgm:prSet>
      <dgm:spPr/>
    </dgm:pt>
    <dgm:pt modelId="{91BE7910-F946-46BB-B09F-BAE3CA7A6C3F}" type="pres">
      <dgm:prSet presAssocID="{CEFC7F03-B3AB-4871-B5A9-1D4C7CCD8079}" presName="compNode" presStyleCnt="0"/>
      <dgm:spPr/>
    </dgm:pt>
    <dgm:pt modelId="{4AC0B079-F418-493F-9BF3-68A1DD23A016}" type="pres">
      <dgm:prSet presAssocID="{CEFC7F03-B3AB-4871-B5A9-1D4C7CCD8079}" presName="aNode" presStyleLbl="bgShp" presStyleIdx="0" presStyleCnt="3"/>
      <dgm:spPr/>
      <dgm:t>
        <a:bodyPr/>
        <a:lstStyle/>
        <a:p>
          <a:endParaRPr lang="nl-BE"/>
        </a:p>
      </dgm:t>
    </dgm:pt>
    <dgm:pt modelId="{D776F501-6A07-4C70-A0C6-5EB299D8441E}" type="pres">
      <dgm:prSet presAssocID="{CEFC7F03-B3AB-4871-B5A9-1D4C7CCD8079}" presName="textNode" presStyleLbl="bgShp" presStyleIdx="0" presStyleCnt="3"/>
      <dgm:spPr/>
      <dgm:t>
        <a:bodyPr/>
        <a:lstStyle/>
        <a:p>
          <a:endParaRPr lang="nl-BE"/>
        </a:p>
      </dgm:t>
    </dgm:pt>
    <dgm:pt modelId="{770EF23F-6F9D-4282-A450-320F3D5699CC}" type="pres">
      <dgm:prSet presAssocID="{CEFC7F03-B3AB-4871-B5A9-1D4C7CCD8079}" presName="compChildNode" presStyleCnt="0"/>
      <dgm:spPr/>
    </dgm:pt>
    <dgm:pt modelId="{A94BE2D4-AE72-4A42-AD69-94AA4B62C0D7}" type="pres">
      <dgm:prSet presAssocID="{CEFC7F03-B3AB-4871-B5A9-1D4C7CCD8079}" presName="theInnerList" presStyleCnt="0"/>
      <dgm:spPr/>
    </dgm:pt>
    <dgm:pt modelId="{4C1C2514-FD65-4FBB-9416-111EA3C40D15}" type="pres">
      <dgm:prSet presAssocID="{D4C11D80-0B9F-414B-8DCD-D067988A7028}" presName="childNode" presStyleLbl="node1" presStyleIdx="0" presStyleCnt="4">
        <dgm:presLayoutVars>
          <dgm:bulletEnabled val="1"/>
        </dgm:presLayoutVars>
      </dgm:prSet>
      <dgm:spPr/>
      <dgm:t>
        <a:bodyPr/>
        <a:lstStyle/>
        <a:p>
          <a:endParaRPr lang="nl-BE"/>
        </a:p>
      </dgm:t>
    </dgm:pt>
    <dgm:pt modelId="{51B52607-0546-4500-9617-CB9844820D68}" type="pres">
      <dgm:prSet presAssocID="{CEFC7F03-B3AB-4871-B5A9-1D4C7CCD8079}" presName="aSpace" presStyleCnt="0"/>
      <dgm:spPr/>
    </dgm:pt>
    <dgm:pt modelId="{A9B60D54-E578-4D9F-BDC5-B80F3F7E549C}" type="pres">
      <dgm:prSet presAssocID="{81F361BE-B513-4F63-9415-8761C861B70D}" presName="compNode" presStyleCnt="0"/>
      <dgm:spPr/>
    </dgm:pt>
    <dgm:pt modelId="{6D65AFFB-83C6-4B15-BF1E-DFC386F03DD5}" type="pres">
      <dgm:prSet presAssocID="{81F361BE-B513-4F63-9415-8761C861B70D}" presName="aNode" presStyleLbl="bgShp" presStyleIdx="1" presStyleCnt="3"/>
      <dgm:spPr/>
      <dgm:t>
        <a:bodyPr/>
        <a:lstStyle/>
        <a:p>
          <a:endParaRPr lang="nl-BE"/>
        </a:p>
      </dgm:t>
    </dgm:pt>
    <dgm:pt modelId="{83329371-1DD0-45E8-B6E8-FF96430305BB}" type="pres">
      <dgm:prSet presAssocID="{81F361BE-B513-4F63-9415-8761C861B70D}" presName="textNode" presStyleLbl="bgShp" presStyleIdx="1" presStyleCnt="3"/>
      <dgm:spPr/>
      <dgm:t>
        <a:bodyPr/>
        <a:lstStyle/>
        <a:p>
          <a:endParaRPr lang="nl-BE"/>
        </a:p>
      </dgm:t>
    </dgm:pt>
    <dgm:pt modelId="{A6FDD964-5D92-4D05-98AB-B9E52005DA0E}" type="pres">
      <dgm:prSet presAssocID="{81F361BE-B513-4F63-9415-8761C861B70D}" presName="compChildNode" presStyleCnt="0"/>
      <dgm:spPr/>
    </dgm:pt>
    <dgm:pt modelId="{074B5E65-F5E5-49B7-856A-6851CBD33BB1}" type="pres">
      <dgm:prSet presAssocID="{81F361BE-B513-4F63-9415-8761C861B70D}" presName="theInnerList" presStyleCnt="0"/>
      <dgm:spPr/>
    </dgm:pt>
    <dgm:pt modelId="{5C4E4E8E-3C69-4E22-8D59-80EA6C955144}" type="pres">
      <dgm:prSet presAssocID="{E209D511-D5F8-410E-A349-88E5EC2FA412}" presName="childNode" presStyleLbl="node1" presStyleIdx="1" presStyleCnt="4">
        <dgm:presLayoutVars>
          <dgm:bulletEnabled val="1"/>
        </dgm:presLayoutVars>
      </dgm:prSet>
      <dgm:spPr/>
      <dgm:t>
        <a:bodyPr/>
        <a:lstStyle/>
        <a:p>
          <a:endParaRPr lang="nl-BE"/>
        </a:p>
      </dgm:t>
    </dgm:pt>
    <dgm:pt modelId="{97EEE990-6FEA-46E8-875E-804AB126A25A}" type="pres">
      <dgm:prSet presAssocID="{81F361BE-B513-4F63-9415-8761C861B70D}" presName="aSpace" presStyleCnt="0"/>
      <dgm:spPr/>
    </dgm:pt>
    <dgm:pt modelId="{B88C0D66-CF3C-4214-8EBD-B03FB02DB6F4}" type="pres">
      <dgm:prSet presAssocID="{32A98314-21E9-40FA-A27D-1A337F6DA517}" presName="compNode" presStyleCnt="0"/>
      <dgm:spPr/>
    </dgm:pt>
    <dgm:pt modelId="{A43D8BB1-A8E1-46CD-86C8-D8604208FEB8}" type="pres">
      <dgm:prSet presAssocID="{32A98314-21E9-40FA-A27D-1A337F6DA517}" presName="aNode" presStyleLbl="bgShp" presStyleIdx="2" presStyleCnt="3"/>
      <dgm:spPr/>
      <dgm:t>
        <a:bodyPr/>
        <a:lstStyle/>
        <a:p>
          <a:endParaRPr lang="nl-BE"/>
        </a:p>
      </dgm:t>
    </dgm:pt>
    <dgm:pt modelId="{183F9297-13DF-43DA-B4B9-C512D8355222}" type="pres">
      <dgm:prSet presAssocID="{32A98314-21E9-40FA-A27D-1A337F6DA517}" presName="textNode" presStyleLbl="bgShp" presStyleIdx="2" presStyleCnt="3"/>
      <dgm:spPr/>
      <dgm:t>
        <a:bodyPr/>
        <a:lstStyle/>
        <a:p>
          <a:endParaRPr lang="nl-BE"/>
        </a:p>
      </dgm:t>
    </dgm:pt>
    <dgm:pt modelId="{E8A39334-B024-45B8-AB50-C4616562BC2B}" type="pres">
      <dgm:prSet presAssocID="{32A98314-21E9-40FA-A27D-1A337F6DA517}" presName="compChildNode" presStyleCnt="0"/>
      <dgm:spPr/>
    </dgm:pt>
    <dgm:pt modelId="{C9BC4A1A-F87A-4E1F-AFB6-B25D5CB43867}" type="pres">
      <dgm:prSet presAssocID="{32A98314-21E9-40FA-A27D-1A337F6DA517}" presName="theInnerList" presStyleCnt="0"/>
      <dgm:spPr/>
    </dgm:pt>
    <dgm:pt modelId="{48BCBD80-13F9-43C5-AA80-EF6911274D32}" type="pres">
      <dgm:prSet presAssocID="{641758DB-01AF-4AD7-9EA2-123A2126168C}" presName="childNode" presStyleLbl="node1" presStyleIdx="2" presStyleCnt="4">
        <dgm:presLayoutVars>
          <dgm:bulletEnabled val="1"/>
        </dgm:presLayoutVars>
      </dgm:prSet>
      <dgm:spPr/>
      <dgm:t>
        <a:bodyPr/>
        <a:lstStyle/>
        <a:p>
          <a:endParaRPr lang="nl-BE"/>
        </a:p>
      </dgm:t>
    </dgm:pt>
    <dgm:pt modelId="{3CEE0CE6-5F49-4862-A8B9-78AC89A1361E}" type="pres">
      <dgm:prSet presAssocID="{641758DB-01AF-4AD7-9EA2-123A2126168C}" presName="aSpace2" presStyleCnt="0"/>
      <dgm:spPr/>
    </dgm:pt>
    <dgm:pt modelId="{91ED3A4C-D662-49A4-BA0D-A507FF68115A}" type="pres">
      <dgm:prSet presAssocID="{442259A8-AA4E-41AB-94E7-65E5F1A66F35}" presName="childNode" presStyleLbl="node1" presStyleIdx="3" presStyleCnt="4">
        <dgm:presLayoutVars>
          <dgm:bulletEnabled val="1"/>
        </dgm:presLayoutVars>
      </dgm:prSet>
      <dgm:spPr/>
      <dgm:t>
        <a:bodyPr/>
        <a:lstStyle/>
        <a:p>
          <a:endParaRPr lang="nl-BE"/>
        </a:p>
      </dgm:t>
    </dgm:pt>
  </dgm:ptLst>
  <dgm:cxnLst>
    <dgm:cxn modelId="{1CD79ABD-E87D-4431-9299-639178648224}" type="presOf" srcId="{81F361BE-B513-4F63-9415-8761C861B70D}" destId="{83329371-1DD0-45E8-B6E8-FF96430305BB}" srcOrd="1" destOrd="0" presId="urn:microsoft.com/office/officeart/2005/8/layout/lProcess2"/>
    <dgm:cxn modelId="{B53114E0-34B5-4A12-B5D9-9538B0EB2684}" srcId="{32A98314-21E9-40FA-A27D-1A337F6DA517}" destId="{641758DB-01AF-4AD7-9EA2-123A2126168C}" srcOrd="0" destOrd="0" parTransId="{4C8094AA-A912-44FA-BBE0-3C19C0540E00}" sibTransId="{2F057BBD-C7BE-4B08-92DB-94DDC5D47607}"/>
    <dgm:cxn modelId="{13BD9B3E-2A2E-4259-9B6D-D7403C10A11D}" type="presOf" srcId="{320961FE-508F-48FC-9875-A9D9C45BB6DE}" destId="{50FE2A5C-6E8B-4B3E-9663-CE8DD19574F0}" srcOrd="0" destOrd="0" presId="urn:microsoft.com/office/officeart/2005/8/layout/lProcess2"/>
    <dgm:cxn modelId="{6CA1DDA3-5432-4E71-B2CD-C78EEA557CF4}" type="presOf" srcId="{CEFC7F03-B3AB-4871-B5A9-1D4C7CCD8079}" destId="{4AC0B079-F418-493F-9BF3-68A1DD23A016}" srcOrd="0" destOrd="0" presId="urn:microsoft.com/office/officeart/2005/8/layout/lProcess2"/>
    <dgm:cxn modelId="{3C3E3B6E-9D24-4269-A605-723E7233137F}" srcId="{320961FE-508F-48FC-9875-A9D9C45BB6DE}" destId="{CEFC7F03-B3AB-4871-B5A9-1D4C7CCD8079}" srcOrd="0" destOrd="0" parTransId="{1590B3A7-ADD9-4700-A585-866C68106CBA}" sibTransId="{9CD65D0B-0A85-4D40-9FBF-FE5A135DA400}"/>
    <dgm:cxn modelId="{DA0EFABA-49DA-4DAD-A0BE-7441072A00B0}" type="presOf" srcId="{81F361BE-B513-4F63-9415-8761C861B70D}" destId="{6D65AFFB-83C6-4B15-BF1E-DFC386F03DD5}" srcOrd="0" destOrd="0" presId="urn:microsoft.com/office/officeart/2005/8/layout/lProcess2"/>
    <dgm:cxn modelId="{A1BAD37F-9D4A-45B4-95F2-41E7513F94A9}" srcId="{CEFC7F03-B3AB-4871-B5A9-1D4C7CCD8079}" destId="{D4C11D80-0B9F-414B-8DCD-D067988A7028}" srcOrd="0" destOrd="0" parTransId="{3F90D1A5-AB14-4535-9008-B9FA8079E5BE}" sibTransId="{F4DA365F-19CE-4ABD-946B-D224D14026FD}"/>
    <dgm:cxn modelId="{8B3BD725-1EAF-4299-A3ED-6E2C3B776859}" type="presOf" srcId="{32A98314-21E9-40FA-A27D-1A337F6DA517}" destId="{A43D8BB1-A8E1-46CD-86C8-D8604208FEB8}" srcOrd="0" destOrd="0" presId="urn:microsoft.com/office/officeart/2005/8/layout/lProcess2"/>
    <dgm:cxn modelId="{7E35A0C8-5905-4DCB-B24E-BD10810D35C9}" srcId="{320961FE-508F-48FC-9875-A9D9C45BB6DE}" destId="{81F361BE-B513-4F63-9415-8761C861B70D}" srcOrd="1" destOrd="0" parTransId="{16D585E3-2766-4576-8F88-489FB8FB35FA}" sibTransId="{1FE9F3F2-DCC5-4D07-B9E2-7394040FAA9C}"/>
    <dgm:cxn modelId="{93B9E291-AEE0-4BD6-B828-90EEA73F4BEA}" type="presOf" srcId="{442259A8-AA4E-41AB-94E7-65E5F1A66F35}" destId="{91ED3A4C-D662-49A4-BA0D-A507FF68115A}" srcOrd="0" destOrd="0" presId="urn:microsoft.com/office/officeart/2005/8/layout/lProcess2"/>
    <dgm:cxn modelId="{CB467137-FFFC-47E4-9E20-E6F7AB6912BD}" type="presOf" srcId="{E209D511-D5F8-410E-A349-88E5EC2FA412}" destId="{5C4E4E8E-3C69-4E22-8D59-80EA6C955144}" srcOrd="0" destOrd="0" presId="urn:microsoft.com/office/officeart/2005/8/layout/lProcess2"/>
    <dgm:cxn modelId="{7103DE4F-A3C5-457A-94C6-7754CEF1A9FD}" type="presOf" srcId="{CEFC7F03-B3AB-4871-B5A9-1D4C7CCD8079}" destId="{D776F501-6A07-4C70-A0C6-5EB299D8441E}" srcOrd="1" destOrd="0" presId="urn:microsoft.com/office/officeart/2005/8/layout/lProcess2"/>
    <dgm:cxn modelId="{24159468-15FB-4A52-8375-E34B39F9681A}" srcId="{32A98314-21E9-40FA-A27D-1A337F6DA517}" destId="{442259A8-AA4E-41AB-94E7-65E5F1A66F35}" srcOrd="1" destOrd="0" parTransId="{36C149F8-D36C-448D-B6C7-0B5478EA894E}" sibTransId="{6448B36A-F46B-4E1A-A1F8-7820865AF963}"/>
    <dgm:cxn modelId="{E1CB7083-832D-4B6B-ACEE-A9D4D8483BF2}" type="presOf" srcId="{32A98314-21E9-40FA-A27D-1A337F6DA517}" destId="{183F9297-13DF-43DA-B4B9-C512D8355222}" srcOrd="1" destOrd="0" presId="urn:microsoft.com/office/officeart/2005/8/layout/lProcess2"/>
    <dgm:cxn modelId="{9C5F0C1B-B36A-4E75-9D40-FF8E90C33728}" srcId="{320961FE-508F-48FC-9875-A9D9C45BB6DE}" destId="{32A98314-21E9-40FA-A27D-1A337F6DA517}" srcOrd="2" destOrd="0" parTransId="{AE68A155-3720-4ED2-8789-38273D128595}" sibTransId="{7D3F414D-6CD2-44C2-9BCF-43BC6D3B2A87}"/>
    <dgm:cxn modelId="{165C3FE7-EBED-46C9-8B4A-47DCFC355D27}" type="presOf" srcId="{D4C11D80-0B9F-414B-8DCD-D067988A7028}" destId="{4C1C2514-FD65-4FBB-9416-111EA3C40D15}" srcOrd="0" destOrd="0" presId="urn:microsoft.com/office/officeart/2005/8/layout/lProcess2"/>
    <dgm:cxn modelId="{C71AAB15-72D4-4E2B-8715-B6930F2E3457}" srcId="{81F361BE-B513-4F63-9415-8761C861B70D}" destId="{E209D511-D5F8-410E-A349-88E5EC2FA412}" srcOrd="0" destOrd="0" parTransId="{3CFCC5CA-739B-47C3-BF5B-39219F0A591E}" sibTransId="{5998FACF-3413-465B-A8B3-FD02F2E77878}"/>
    <dgm:cxn modelId="{76A20ABA-9356-449F-8313-9498A03BDCEF}" type="presOf" srcId="{641758DB-01AF-4AD7-9EA2-123A2126168C}" destId="{48BCBD80-13F9-43C5-AA80-EF6911274D32}" srcOrd="0" destOrd="0" presId="urn:microsoft.com/office/officeart/2005/8/layout/lProcess2"/>
    <dgm:cxn modelId="{FC9A3FB3-A1A4-4D36-9E1C-64DBB83F687A}" type="presParOf" srcId="{50FE2A5C-6E8B-4B3E-9663-CE8DD19574F0}" destId="{91BE7910-F946-46BB-B09F-BAE3CA7A6C3F}" srcOrd="0" destOrd="0" presId="urn:microsoft.com/office/officeart/2005/8/layout/lProcess2"/>
    <dgm:cxn modelId="{3FD3F3C4-FD7E-4F55-8152-5BA29EC63F18}" type="presParOf" srcId="{91BE7910-F946-46BB-B09F-BAE3CA7A6C3F}" destId="{4AC0B079-F418-493F-9BF3-68A1DD23A016}" srcOrd="0" destOrd="0" presId="urn:microsoft.com/office/officeart/2005/8/layout/lProcess2"/>
    <dgm:cxn modelId="{3E6C2560-C04B-4061-96E6-D54F8E0C56AC}" type="presParOf" srcId="{91BE7910-F946-46BB-B09F-BAE3CA7A6C3F}" destId="{D776F501-6A07-4C70-A0C6-5EB299D8441E}" srcOrd="1" destOrd="0" presId="urn:microsoft.com/office/officeart/2005/8/layout/lProcess2"/>
    <dgm:cxn modelId="{BF53FE7B-BE2E-468B-BF0A-FA8D790819EE}" type="presParOf" srcId="{91BE7910-F946-46BB-B09F-BAE3CA7A6C3F}" destId="{770EF23F-6F9D-4282-A450-320F3D5699CC}" srcOrd="2" destOrd="0" presId="urn:microsoft.com/office/officeart/2005/8/layout/lProcess2"/>
    <dgm:cxn modelId="{98AFA648-1A17-4A18-BE08-9635A9F06D53}" type="presParOf" srcId="{770EF23F-6F9D-4282-A450-320F3D5699CC}" destId="{A94BE2D4-AE72-4A42-AD69-94AA4B62C0D7}" srcOrd="0" destOrd="0" presId="urn:microsoft.com/office/officeart/2005/8/layout/lProcess2"/>
    <dgm:cxn modelId="{991DCF3E-99EC-4F08-B6BB-338657ED2EDB}" type="presParOf" srcId="{A94BE2D4-AE72-4A42-AD69-94AA4B62C0D7}" destId="{4C1C2514-FD65-4FBB-9416-111EA3C40D15}" srcOrd="0" destOrd="0" presId="urn:microsoft.com/office/officeart/2005/8/layout/lProcess2"/>
    <dgm:cxn modelId="{5F8D03A9-A0FA-441C-AF35-7496E2E14FA8}" type="presParOf" srcId="{50FE2A5C-6E8B-4B3E-9663-CE8DD19574F0}" destId="{51B52607-0546-4500-9617-CB9844820D68}" srcOrd="1" destOrd="0" presId="urn:microsoft.com/office/officeart/2005/8/layout/lProcess2"/>
    <dgm:cxn modelId="{164F9649-799A-4B69-B963-836E3921ABC8}" type="presParOf" srcId="{50FE2A5C-6E8B-4B3E-9663-CE8DD19574F0}" destId="{A9B60D54-E578-4D9F-BDC5-B80F3F7E549C}" srcOrd="2" destOrd="0" presId="urn:microsoft.com/office/officeart/2005/8/layout/lProcess2"/>
    <dgm:cxn modelId="{5DF98723-3F7E-4B14-8EAE-C2AB3F9DC997}" type="presParOf" srcId="{A9B60D54-E578-4D9F-BDC5-B80F3F7E549C}" destId="{6D65AFFB-83C6-4B15-BF1E-DFC386F03DD5}" srcOrd="0" destOrd="0" presId="urn:microsoft.com/office/officeart/2005/8/layout/lProcess2"/>
    <dgm:cxn modelId="{8658F291-7219-493C-8233-8DB2B0712BB8}" type="presParOf" srcId="{A9B60D54-E578-4D9F-BDC5-B80F3F7E549C}" destId="{83329371-1DD0-45E8-B6E8-FF96430305BB}" srcOrd="1" destOrd="0" presId="urn:microsoft.com/office/officeart/2005/8/layout/lProcess2"/>
    <dgm:cxn modelId="{40BEF0BE-2458-4B1F-935F-FDF16487BCCD}" type="presParOf" srcId="{A9B60D54-E578-4D9F-BDC5-B80F3F7E549C}" destId="{A6FDD964-5D92-4D05-98AB-B9E52005DA0E}" srcOrd="2" destOrd="0" presId="urn:microsoft.com/office/officeart/2005/8/layout/lProcess2"/>
    <dgm:cxn modelId="{7BB175F7-E011-49D8-B385-A9720670B88F}" type="presParOf" srcId="{A6FDD964-5D92-4D05-98AB-B9E52005DA0E}" destId="{074B5E65-F5E5-49B7-856A-6851CBD33BB1}" srcOrd="0" destOrd="0" presId="urn:microsoft.com/office/officeart/2005/8/layout/lProcess2"/>
    <dgm:cxn modelId="{7F662BC0-76F0-41BA-A0C3-3BA31C341771}" type="presParOf" srcId="{074B5E65-F5E5-49B7-856A-6851CBD33BB1}" destId="{5C4E4E8E-3C69-4E22-8D59-80EA6C955144}" srcOrd="0" destOrd="0" presId="urn:microsoft.com/office/officeart/2005/8/layout/lProcess2"/>
    <dgm:cxn modelId="{274563A1-6BBF-493A-8DA8-80029219772B}" type="presParOf" srcId="{50FE2A5C-6E8B-4B3E-9663-CE8DD19574F0}" destId="{97EEE990-6FEA-46E8-875E-804AB126A25A}" srcOrd="3" destOrd="0" presId="urn:microsoft.com/office/officeart/2005/8/layout/lProcess2"/>
    <dgm:cxn modelId="{B52DBBE2-EC5C-4336-806C-2AB818B50F79}" type="presParOf" srcId="{50FE2A5C-6E8B-4B3E-9663-CE8DD19574F0}" destId="{B88C0D66-CF3C-4214-8EBD-B03FB02DB6F4}" srcOrd="4" destOrd="0" presId="urn:microsoft.com/office/officeart/2005/8/layout/lProcess2"/>
    <dgm:cxn modelId="{36385401-50DB-4D75-A69A-0ACA3597436B}" type="presParOf" srcId="{B88C0D66-CF3C-4214-8EBD-B03FB02DB6F4}" destId="{A43D8BB1-A8E1-46CD-86C8-D8604208FEB8}" srcOrd="0" destOrd="0" presId="urn:microsoft.com/office/officeart/2005/8/layout/lProcess2"/>
    <dgm:cxn modelId="{49BA2092-1B91-4007-A7B3-4C50891F1A0E}" type="presParOf" srcId="{B88C0D66-CF3C-4214-8EBD-B03FB02DB6F4}" destId="{183F9297-13DF-43DA-B4B9-C512D8355222}" srcOrd="1" destOrd="0" presId="urn:microsoft.com/office/officeart/2005/8/layout/lProcess2"/>
    <dgm:cxn modelId="{3E7D1018-E50C-46F5-9876-7D26A7B0D96D}" type="presParOf" srcId="{B88C0D66-CF3C-4214-8EBD-B03FB02DB6F4}" destId="{E8A39334-B024-45B8-AB50-C4616562BC2B}" srcOrd="2" destOrd="0" presId="urn:microsoft.com/office/officeart/2005/8/layout/lProcess2"/>
    <dgm:cxn modelId="{4E871812-675C-4285-B50B-A4ED12311898}" type="presParOf" srcId="{E8A39334-B024-45B8-AB50-C4616562BC2B}" destId="{C9BC4A1A-F87A-4E1F-AFB6-B25D5CB43867}" srcOrd="0" destOrd="0" presId="urn:microsoft.com/office/officeart/2005/8/layout/lProcess2"/>
    <dgm:cxn modelId="{2549E4EE-1D4C-464C-B31C-A8037BE26820}" type="presParOf" srcId="{C9BC4A1A-F87A-4E1F-AFB6-B25D5CB43867}" destId="{48BCBD80-13F9-43C5-AA80-EF6911274D32}" srcOrd="0" destOrd="0" presId="urn:microsoft.com/office/officeart/2005/8/layout/lProcess2"/>
    <dgm:cxn modelId="{D44579FB-CD7F-4674-B95E-C1C1380471B9}" type="presParOf" srcId="{C9BC4A1A-F87A-4E1F-AFB6-B25D5CB43867}" destId="{3CEE0CE6-5F49-4862-A8B9-78AC89A1361E}" srcOrd="1" destOrd="0" presId="urn:microsoft.com/office/officeart/2005/8/layout/lProcess2"/>
    <dgm:cxn modelId="{4BF9B06F-63FE-4BE6-BED6-8D2AB7112194}" type="presParOf" srcId="{C9BC4A1A-F87A-4E1F-AFB6-B25D5CB43867}" destId="{91ED3A4C-D662-49A4-BA0D-A507FF68115A}"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76D87F-0826-41DB-B015-9CDE1993B792}" type="doc">
      <dgm:prSet loTypeId="urn:microsoft.com/office/officeart/2005/8/layout/venn2" loCatId="relationship" qsTypeId="urn:microsoft.com/office/officeart/2005/8/quickstyle/3d4" qsCatId="3D" csTypeId="urn:microsoft.com/office/officeart/2005/8/colors/colorful4" csCatId="colorful" phldr="1"/>
      <dgm:spPr/>
      <dgm:t>
        <a:bodyPr/>
        <a:lstStyle/>
        <a:p>
          <a:endParaRPr lang="nl-NL"/>
        </a:p>
      </dgm:t>
    </dgm:pt>
    <dgm:pt modelId="{1869EB33-B33E-4212-8261-DC7851D28494}">
      <dgm:prSet phldrT="[Tekst]" custT="1"/>
      <dgm:spPr>
        <a:solidFill>
          <a:schemeClr val="accent1"/>
        </a:solidFill>
      </dgm:spPr>
      <dgm:t>
        <a:bodyPr/>
        <a:lstStyle/>
        <a:p>
          <a:pPr algn="ctr"/>
          <a:r>
            <a:rPr lang="nl-NL" sz="1800" dirty="0" smtClean="0"/>
            <a:t>Vlaams </a:t>
          </a:r>
          <a:r>
            <a:rPr lang="nl-NL" sz="1800" dirty="0"/>
            <a:t>Instituut voor de eerste lijn</a:t>
          </a:r>
        </a:p>
      </dgm:t>
    </dgm:pt>
    <dgm:pt modelId="{DB404A29-494D-4383-AEA1-6F48D00B5E12}" type="parTrans" cxnId="{D1888EB1-B5F0-4B0E-88C3-8F269EFC0667}">
      <dgm:prSet/>
      <dgm:spPr/>
      <dgm:t>
        <a:bodyPr/>
        <a:lstStyle/>
        <a:p>
          <a:endParaRPr lang="nl-NL"/>
        </a:p>
      </dgm:t>
    </dgm:pt>
    <dgm:pt modelId="{1BB10EFB-ADB3-4B55-8FD5-8AA8BA11C3E7}" type="sibTrans" cxnId="{D1888EB1-B5F0-4B0E-88C3-8F269EFC0667}">
      <dgm:prSet/>
      <dgm:spPr/>
      <dgm:t>
        <a:bodyPr/>
        <a:lstStyle/>
        <a:p>
          <a:endParaRPr lang="nl-NL"/>
        </a:p>
      </dgm:t>
    </dgm:pt>
    <dgm:pt modelId="{A27FCE88-DE2B-4DC4-81AD-12E876CB0F5B}">
      <dgm:prSet phldrT="[Tekst]" custT="1"/>
      <dgm:spPr>
        <a:solidFill>
          <a:schemeClr val="accent2"/>
        </a:solidFill>
      </dgm:spPr>
      <dgm:t>
        <a:bodyPr/>
        <a:lstStyle/>
        <a:p>
          <a:endParaRPr lang="nl-NL" sz="2000" dirty="0" smtClean="0"/>
        </a:p>
        <a:p>
          <a:r>
            <a:rPr lang="nl-NL" sz="2000" dirty="0" smtClean="0"/>
            <a:t>Regionale </a:t>
          </a:r>
          <a:r>
            <a:rPr lang="nl-NL" sz="2000" dirty="0"/>
            <a:t>zorgzone</a:t>
          </a:r>
        </a:p>
      </dgm:t>
    </dgm:pt>
    <dgm:pt modelId="{14B95D55-DE09-4EED-9C03-766B9A194702}" type="parTrans" cxnId="{CBB83A1A-7353-4881-8A8E-11D187840CBE}">
      <dgm:prSet/>
      <dgm:spPr/>
      <dgm:t>
        <a:bodyPr/>
        <a:lstStyle/>
        <a:p>
          <a:endParaRPr lang="nl-NL"/>
        </a:p>
      </dgm:t>
    </dgm:pt>
    <dgm:pt modelId="{FCFF9DF7-D1AA-4027-B07D-F37757539845}" type="sibTrans" cxnId="{CBB83A1A-7353-4881-8A8E-11D187840CBE}">
      <dgm:prSet/>
      <dgm:spPr/>
      <dgm:t>
        <a:bodyPr/>
        <a:lstStyle/>
        <a:p>
          <a:endParaRPr lang="nl-NL"/>
        </a:p>
      </dgm:t>
    </dgm:pt>
    <dgm:pt modelId="{13ED2975-2316-4432-91FF-450F1D67706E}">
      <dgm:prSet phldrT="[Tekst]" custT="1"/>
      <dgm:spPr>
        <a:solidFill>
          <a:schemeClr val="accent3"/>
        </a:solidFill>
      </dgm:spPr>
      <dgm:t>
        <a:bodyPr/>
        <a:lstStyle/>
        <a:p>
          <a:r>
            <a:rPr lang="nl-NL" sz="2000" dirty="0"/>
            <a:t>Eerstelijnszone</a:t>
          </a:r>
        </a:p>
      </dgm:t>
    </dgm:pt>
    <dgm:pt modelId="{5B84D72F-DCCA-484C-B8CC-1CDA7F063863}" type="parTrans" cxnId="{B4BEA1B7-6633-443A-9DFC-89204862E700}">
      <dgm:prSet/>
      <dgm:spPr/>
      <dgm:t>
        <a:bodyPr/>
        <a:lstStyle/>
        <a:p>
          <a:endParaRPr lang="nl-NL"/>
        </a:p>
      </dgm:t>
    </dgm:pt>
    <dgm:pt modelId="{C49E75C0-EAE3-4E8D-930D-792C8AAFD527}" type="sibTrans" cxnId="{B4BEA1B7-6633-443A-9DFC-89204862E700}">
      <dgm:prSet/>
      <dgm:spPr/>
      <dgm:t>
        <a:bodyPr/>
        <a:lstStyle/>
        <a:p>
          <a:endParaRPr lang="nl-NL"/>
        </a:p>
      </dgm:t>
    </dgm:pt>
    <dgm:pt modelId="{C9D0D1F5-D5CB-4A94-9D5A-74BAF85DB6EC}" type="pres">
      <dgm:prSet presAssocID="{9876D87F-0826-41DB-B015-9CDE1993B792}" presName="Name0" presStyleCnt="0">
        <dgm:presLayoutVars>
          <dgm:chMax val="7"/>
          <dgm:resizeHandles val="exact"/>
        </dgm:presLayoutVars>
      </dgm:prSet>
      <dgm:spPr/>
      <dgm:t>
        <a:bodyPr/>
        <a:lstStyle/>
        <a:p>
          <a:endParaRPr lang="nl-BE"/>
        </a:p>
      </dgm:t>
    </dgm:pt>
    <dgm:pt modelId="{94B618D4-1062-4D73-B385-E72412788DA1}" type="pres">
      <dgm:prSet presAssocID="{9876D87F-0826-41DB-B015-9CDE1993B792}" presName="comp1" presStyleCnt="0"/>
      <dgm:spPr/>
    </dgm:pt>
    <dgm:pt modelId="{BE22FA5D-20C9-4108-8DD1-1E924DD4FC1D}" type="pres">
      <dgm:prSet presAssocID="{9876D87F-0826-41DB-B015-9CDE1993B792}" presName="circle1" presStyleLbl="node1" presStyleIdx="0" presStyleCnt="3" custLinFactNeighborX="-552" custLinFactNeighborY="-955"/>
      <dgm:spPr/>
      <dgm:t>
        <a:bodyPr/>
        <a:lstStyle/>
        <a:p>
          <a:endParaRPr lang="nl-BE"/>
        </a:p>
      </dgm:t>
    </dgm:pt>
    <dgm:pt modelId="{515E8C35-3642-4964-8B7A-2CE2D1EF85BC}" type="pres">
      <dgm:prSet presAssocID="{9876D87F-0826-41DB-B015-9CDE1993B792}" presName="c1text" presStyleLbl="node1" presStyleIdx="0" presStyleCnt="3">
        <dgm:presLayoutVars>
          <dgm:bulletEnabled val="1"/>
        </dgm:presLayoutVars>
      </dgm:prSet>
      <dgm:spPr/>
      <dgm:t>
        <a:bodyPr/>
        <a:lstStyle/>
        <a:p>
          <a:endParaRPr lang="nl-BE"/>
        </a:p>
      </dgm:t>
    </dgm:pt>
    <dgm:pt modelId="{55487A1A-5F0D-42D6-8960-0C31DDA76043}" type="pres">
      <dgm:prSet presAssocID="{9876D87F-0826-41DB-B015-9CDE1993B792}" presName="comp2" presStyleCnt="0"/>
      <dgm:spPr/>
    </dgm:pt>
    <dgm:pt modelId="{230A8700-1B5D-4513-8DEE-C9A1C4B9E46D}" type="pres">
      <dgm:prSet presAssocID="{9876D87F-0826-41DB-B015-9CDE1993B792}" presName="circle2" presStyleLbl="node1" presStyleIdx="1" presStyleCnt="3" custScaleY="98406" custLinFactNeighborX="18" custLinFactNeighborY="5518"/>
      <dgm:spPr/>
      <dgm:t>
        <a:bodyPr/>
        <a:lstStyle/>
        <a:p>
          <a:endParaRPr lang="nl-BE"/>
        </a:p>
      </dgm:t>
    </dgm:pt>
    <dgm:pt modelId="{87D4FBA6-3CAD-486A-8149-4724464ED7A1}" type="pres">
      <dgm:prSet presAssocID="{9876D87F-0826-41DB-B015-9CDE1993B792}" presName="c2text" presStyleLbl="node1" presStyleIdx="1" presStyleCnt="3">
        <dgm:presLayoutVars>
          <dgm:bulletEnabled val="1"/>
        </dgm:presLayoutVars>
      </dgm:prSet>
      <dgm:spPr/>
      <dgm:t>
        <a:bodyPr/>
        <a:lstStyle/>
        <a:p>
          <a:endParaRPr lang="nl-BE"/>
        </a:p>
      </dgm:t>
    </dgm:pt>
    <dgm:pt modelId="{48121F31-3789-4813-9BB7-33E87BDC8085}" type="pres">
      <dgm:prSet presAssocID="{9876D87F-0826-41DB-B015-9CDE1993B792}" presName="comp3" presStyleCnt="0"/>
      <dgm:spPr/>
    </dgm:pt>
    <dgm:pt modelId="{161B882E-5B8C-43FB-A35F-5B3EDAD19FFF}" type="pres">
      <dgm:prSet presAssocID="{9876D87F-0826-41DB-B015-9CDE1993B792}" presName="circle3" presStyleLbl="node1" presStyleIdx="2" presStyleCnt="3" custScaleX="90158" custScaleY="92647" custLinFactNeighborX="27" custLinFactNeighborY="2758"/>
      <dgm:spPr/>
      <dgm:t>
        <a:bodyPr/>
        <a:lstStyle/>
        <a:p>
          <a:endParaRPr lang="nl-BE"/>
        </a:p>
      </dgm:t>
    </dgm:pt>
    <dgm:pt modelId="{B1F12A66-37FD-4856-9E9C-33816B280CED}" type="pres">
      <dgm:prSet presAssocID="{9876D87F-0826-41DB-B015-9CDE1993B792}" presName="c3text" presStyleLbl="node1" presStyleIdx="2" presStyleCnt="3">
        <dgm:presLayoutVars>
          <dgm:bulletEnabled val="1"/>
        </dgm:presLayoutVars>
      </dgm:prSet>
      <dgm:spPr/>
      <dgm:t>
        <a:bodyPr/>
        <a:lstStyle/>
        <a:p>
          <a:endParaRPr lang="nl-BE"/>
        </a:p>
      </dgm:t>
    </dgm:pt>
  </dgm:ptLst>
  <dgm:cxnLst>
    <dgm:cxn modelId="{D1888EB1-B5F0-4B0E-88C3-8F269EFC0667}" srcId="{9876D87F-0826-41DB-B015-9CDE1993B792}" destId="{1869EB33-B33E-4212-8261-DC7851D28494}" srcOrd="0" destOrd="0" parTransId="{DB404A29-494D-4383-AEA1-6F48D00B5E12}" sibTransId="{1BB10EFB-ADB3-4B55-8FD5-8AA8BA11C3E7}"/>
    <dgm:cxn modelId="{E0B247B7-0729-4F7E-806C-4577F48FB5BA}" type="presOf" srcId="{A27FCE88-DE2B-4DC4-81AD-12E876CB0F5B}" destId="{230A8700-1B5D-4513-8DEE-C9A1C4B9E46D}" srcOrd="0" destOrd="0" presId="urn:microsoft.com/office/officeart/2005/8/layout/venn2"/>
    <dgm:cxn modelId="{7B94952D-39A9-4383-B3F0-B6F019DA2669}" type="presOf" srcId="{1869EB33-B33E-4212-8261-DC7851D28494}" destId="{515E8C35-3642-4964-8B7A-2CE2D1EF85BC}" srcOrd="1" destOrd="0" presId="urn:microsoft.com/office/officeart/2005/8/layout/venn2"/>
    <dgm:cxn modelId="{6BE353B5-3D2D-4E0D-9484-E3838F3165C9}" type="presOf" srcId="{A27FCE88-DE2B-4DC4-81AD-12E876CB0F5B}" destId="{87D4FBA6-3CAD-486A-8149-4724464ED7A1}" srcOrd="1" destOrd="0" presId="urn:microsoft.com/office/officeart/2005/8/layout/venn2"/>
    <dgm:cxn modelId="{DE352679-8C3F-4259-890F-95BD4C3898D1}" type="presOf" srcId="{1869EB33-B33E-4212-8261-DC7851D28494}" destId="{BE22FA5D-20C9-4108-8DD1-1E924DD4FC1D}" srcOrd="0" destOrd="0" presId="urn:microsoft.com/office/officeart/2005/8/layout/venn2"/>
    <dgm:cxn modelId="{B4BEA1B7-6633-443A-9DFC-89204862E700}" srcId="{9876D87F-0826-41DB-B015-9CDE1993B792}" destId="{13ED2975-2316-4432-91FF-450F1D67706E}" srcOrd="2" destOrd="0" parTransId="{5B84D72F-DCCA-484C-B8CC-1CDA7F063863}" sibTransId="{C49E75C0-EAE3-4E8D-930D-792C8AAFD527}"/>
    <dgm:cxn modelId="{CBB83A1A-7353-4881-8A8E-11D187840CBE}" srcId="{9876D87F-0826-41DB-B015-9CDE1993B792}" destId="{A27FCE88-DE2B-4DC4-81AD-12E876CB0F5B}" srcOrd="1" destOrd="0" parTransId="{14B95D55-DE09-4EED-9C03-766B9A194702}" sibTransId="{FCFF9DF7-D1AA-4027-B07D-F37757539845}"/>
    <dgm:cxn modelId="{7A141C56-764B-452C-9EEF-16C06313D49C}" type="presOf" srcId="{13ED2975-2316-4432-91FF-450F1D67706E}" destId="{B1F12A66-37FD-4856-9E9C-33816B280CED}" srcOrd="1" destOrd="0" presId="urn:microsoft.com/office/officeart/2005/8/layout/venn2"/>
    <dgm:cxn modelId="{460C93F9-E2A9-44EE-BEB5-B06FBB552A2B}" type="presOf" srcId="{9876D87F-0826-41DB-B015-9CDE1993B792}" destId="{C9D0D1F5-D5CB-4A94-9D5A-74BAF85DB6EC}" srcOrd="0" destOrd="0" presId="urn:microsoft.com/office/officeart/2005/8/layout/venn2"/>
    <dgm:cxn modelId="{944D4376-5C13-4A2B-AAE8-62EE1FE18D29}" type="presOf" srcId="{13ED2975-2316-4432-91FF-450F1D67706E}" destId="{161B882E-5B8C-43FB-A35F-5B3EDAD19FFF}" srcOrd="0" destOrd="0" presId="urn:microsoft.com/office/officeart/2005/8/layout/venn2"/>
    <dgm:cxn modelId="{5A226B08-0ECE-4D86-93C4-F27D12C827E8}" type="presParOf" srcId="{C9D0D1F5-D5CB-4A94-9D5A-74BAF85DB6EC}" destId="{94B618D4-1062-4D73-B385-E72412788DA1}" srcOrd="0" destOrd="0" presId="urn:microsoft.com/office/officeart/2005/8/layout/venn2"/>
    <dgm:cxn modelId="{29759BE2-E7EB-44AF-A098-FC1158C09C24}" type="presParOf" srcId="{94B618D4-1062-4D73-B385-E72412788DA1}" destId="{BE22FA5D-20C9-4108-8DD1-1E924DD4FC1D}" srcOrd="0" destOrd="0" presId="urn:microsoft.com/office/officeart/2005/8/layout/venn2"/>
    <dgm:cxn modelId="{1CDBA079-2B68-4C14-AA34-DEF53A9CA440}" type="presParOf" srcId="{94B618D4-1062-4D73-B385-E72412788DA1}" destId="{515E8C35-3642-4964-8B7A-2CE2D1EF85BC}" srcOrd="1" destOrd="0" presId="urn:microsoft.com/office/officeart/2005/8/layout/venn2"/>
    <dgm:cxn modelId="{AE719B5E-E249-4291-92B0-111DE47F8BFF}" type="presParOf" srcId="{C9D0D1F5-D5CB-4A94-9D5A-74BAF85DB6EC}" destId="{55487A1A-5F0D-42D6-8960-0C31DDA76043}" srcOrd="1" destOrd="0" presId="urn:microsoft.com/office/officeart/2005/8/layout/venn2"/>
    <dgm:cxn modelId="{BB1CE412-DB15-48E5-9340-07EB5E2EEBBB}" type="presParOf" srcId="{55487A1A-5F0D-42D6-8960-0C31DDA76043}" destId="{230A8700-1B5D-4513-8DEE-C9A1C4B9E46D}" srcOrd="0" destOrd="0" presId="urn:microsoft.com/office/officeart/2005/8/layout/venn2"/>
    <dgm:cxn modelId="{FF4946E7-CAAF-4498-8AEB-88EFAF318F36}" type="presParOf" srcId="{55487A1A-5F0D-42D6-8960-0C31DDA76043}" destId="{87D4FBA6-3CAD-486A-8149-4724464ED7A1}" srcOrd="1" destOrd="0" presId="urn:microsoft.com/office/officeart/2005/8/layout/venn2"/>
    <dgm:cxn modelId="{E9B3E615-822D-46DC-A3DD-D7146C60DDAD}" type="presParOf" srcId="{C9D0D1F5-D5CB-4A94-9D5A-74BAF85DB6EC}" destId="{48121F31-3789-4813-9BB7-33E87BDC8085}" srcOrd="2" destOrd="0" presId="urn:microsoft.com/office/officeart/2005/8/layout/venn2"/>
    <dgm:cxn modelId="{7AA17880-C315-4BDC-BC94-8293C234ED4C}" type="presParOf" srcId="{48121F31-3789-4813-9BB7-33E87BDC8085}" destId="{161B882E-5B8C-43FB-A35F-5B3EDAD19FFF}" srcOrd="0" destOrd="0" presId="urn:microsoft.com/office/officeart/2005/8/layout/venn2"/>
    <dgm:cxn modelId="{EC192244-5AB9-4749-905D-124344421E0F}" type="presParOf" srcId="{48121F31-3789-4813-9BB7-33E87BDC8085}" destId="{B1F12A66-37FD-4856-9E9C-33816B280CED}"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76D87F-0826-41DB-B015-9CDE1993B792}" type="doc">
      <dgm:prSet loTypeId="urn:microsoft.com/office/officeart/2005/8/layout/venn2" loCatId="relationship" qsTypeId="urn:microsoft.com/office/officeart/2005/8/quickstyle/3d4" qsCatId="3D" csTypeId="urn:microsoft.com/office/officeart/2005/8/colors/colorful1" csCatId="colorful" phldr="1"/>
      <dgm:spPr/>
      <dgm:t>
        <a:bodyPr/>
        <a:lstStyle/>
        <a:p>
          <a:endParaRPr lang="nl-NL"/>
        </a:p>
      </dgm:t>
    </dgm:pt>
    <dgm:pt modelId="{1869EB33-B33E-4212-8261-DC7851D28494}">
      <dgm:prSet phldrT="[Tekst]"/>
      <dgm:spPr/>
      <dgm:t>
        <a:bodyPr/>
        <a:lstStyle/>
        <a:p>
          <a:r>
            <a:rPr lang="nl-NL"/>
            <a:t>Vlaams Instituut voor de eerste lijn</a:t>
          </a:r>
        </a:p>
      </dgm:t>
    </dgm:pt>
    <dgm:pt modelId="{DB404A29-494D-4383-AEA1-6F48D00B5E12}" type="parTrans" cxnId="{D1888EB1-B5F0-4B0E-88C3-8F269EFC0667}">
      <dgm:prSet/>
      <dgm:spPr/>
      <dgm:t>
        <a:bodyPr/>
        <a:lstStyle/>
        <a:p>
          <a:endParaRPr lang="nl-NL"/>
        </a:p>
      </dgm:t>
    </dgm:pt>
    <dgm:pt modelId="{1BB10EFB-ADB3-4B55-8FD5-8AA8BA11C3E7}" type="sibTrans" cxnId="{D1888EB1-B5F0-4B0E-88C3-8F269EFC0667}">
      <dgm:prSet/>
      <dgm:spPr/>
      <dgm:t>
        <a:bodyPr/>
        <a:lstStyle/>
        <a:p>
          <a:endParaRPr lang="nl-NL"/>
        </a:p>
      </dgm:t>
    </dgm:pt>
    <dgm:pt modelId="{A27FCE88-DE2B-4DC4-81AD-12E876CB0F5B}">
      <dgm:prSet phldrT="[Tekst]"/>
      <dgm:spPr/>
      <dgm:t>
        <a:bodyPr/>
        <a:lstStyle/>
        <a:p>
          <a:r>
            <a:rPr lang="nl-NL"/>
            <a:t>Regionale zorgzone</a:t>
          </a:r>
        </a:p>
      </dgm:t>
    </dgm:pt>
    <dgm:pt modelId="{14B95D55-DE09-4EED-9C03-766B9A194702}" type="parTrans" cxnId="{CBB83A1A-7353-4881-8A8E-11D187840CBE}">
      <dgm:prSet/>
      <dgm:spPr/>
      <dgm:t>
        <a:bodyPr/>
        <a:lstStyle/>
        <a:p>
          <a:endParaRPr lang="nl-NL"/>
        </a:p>
      </dgm:t>
    </dgm:pt>
    <dgm:pt modelId="{FCFF9DF7-D1AA-4027-B07D-F37757539845}" type="sibTrans" cxnId="{CBB83A1A-7353-4881-8A8E-11D187840CBE}">
      <dgm:prSet/>
      <dgm:spPr/>
      <dgm:t>
        <a:bodyPr/>
        <a:lstStyle/>
        <a:p>
          <a:endParaRPr lang="nl-NL"/>
        </a:p>
      </dgm:t>
    </dgm:pt>
    <dgm:pt modelId="{13ED2975-2316-4432-91FF-450F1D67706E}">
      <dgm:prSet phldrT="[Tekst]" custT="1"/>
      <dgm:spPr/>
      <dgm:t>
        <a:bodyPr/>
        <a:lstStyle/>
        <a:p>
          <a:r>
            <a:rPr lang="nl-NL" sz="1800" b="1" u="sng" dirty="0" smtClean="0"/>
            <a:t>Eerstelijns-zone</a:t>
          </a:r>
          <a:endParaRPr lang="nl-NL" sz="1800" b="1" u="sng" dirty="0"/>
        </a:p>
      </dgm:t>
    </dgm:pt>
    <dgm:pt modelId="{5B84D72F-DCCA-484C-B8CC-1CDA7F063863}" type="parTrans" cxnId="{B4BEA1B7-6633-443A-9DFC-89204862E700}">
      <dgm:prSet/>
      <dgm:spPr/>
      <dgm:t>
        <a:bodyPr/>
        <a:lstStyle/>
        <a:p>
          <a:endParaRPr lang="nl-NL"/>
        </a:p>
      </dgm:t>
    </dgm:pt>
    <dgm:pt modelId="{C49E75C0-EAE3-4E8D-930D-792C8AAFD527}" type="sibTrans" cxnId="{B4BEA1B7-6633-443A-9DFC-89204862E700}">
      <dgm:prSet/>
      <dgm:spPr/>
      <dgm:t>
        <a:bodyPr/>
        <a:lstStyle/>
        <a:p>
          <a:endParaRPr lang="nl-NL"/>
        </a:p>
      </dgm:t>
    </dgm:pt>
    <dgm:pt modelId="{C9D0D1F5-D5CB-4A94-9D5A-74BAF85DB6EC}" type="pres">
      <dgm:prSet presAssocID="{9876D87F-0826-41DB-B015-9CDE1993B792}" presName="Name0" presStyleCnt="0">
        <dgm:presLayoutVars>
          <dgm:chMax val="7"/>
          <dgm:resizeHandles val="exact"/>
        </dgm:presLayoutVars>
      </dgm:prSet>
      <dgm:spPr/>
      <dgm:t>
        <a:bodyPr/>
        <a:lstStyle/>
        <a:p>
          <a:endParaRPr lang="nl-BE"/>
        </a:p>
      </dgm:t>
    </dgm:pt>
    <dgm:pt modelId="{94B618D4-1062-4D73-B385-E72412788DA1}" type="pres">
      <dgm:prSet presAssocID="{9876D87F-0826-41DB-B015-9CDE1993B792}" presName="comp1" presStyleCnt="0"/>
      <dgm:spPr/>
    </dgm:pt>
    <dgm:pt modelId="{BE22FA5D-20C9-4108-8DD1-1E924DD4FC1D}" type="pres">
      <dgm:prSet presAssocID="{9876D87F-0826-41DB-B015-9CDE1993B792}" presName="circle1" presStyleLbl="node1" presStyleIdx="0" presStyleCnt="3"/>
      <dgm:spPr/>
      <dgm:t>
        <a:bodyPr/>
        <a:lstStyle/>
        <a:p>
          <a:endParaRPr lang="nl-BE"/>
        </a:p>
      </dgm:t>
    </dgm:pt>
    <dgm:pt modelId="{515E8C35-3642-4964-8B7A-2CE2D1EF85BC}" type="pres">
      <dgm:prSet presAssocID="{9876D87F-0826-41DB-B015-9CDE1993B792}" presName="c1text" presStyleLbl="node1" presStyleIdx="0" presStyleCnt="3">
        <dgm:presLayoutVars>
          <dgm:bulletEnabled val="1"/>
        </dgm:presLayoutVars>
      </dgm:prSet>
      <dgm:spPr/>
      <dgm:t>
        <a:bodyPr/>
        <a:lstStyle/>
        <a:p>
          <a:endParaRPr lang="nl-BE"/>
        </a:p>
      </dgm:t>
    </dgm:pt>
    <dgm:pt modelId="{55487A1A-5F0D-42D6-8960-0C31DDA76043}" type="pres">
      <dgm:prSet presAssocID="{9876D87F-0826-41DB-B015-9CDE1993B792}" presName="comp2" presStyleCnt="0"/>
      <dgm:spPr/>
    </dgm:pt>
    <dgm:pt modelId="{230A8700-1B5D-4513-8DEE-C9A1C4B9E46D}" type="pres">
      <dgm:prSet presAssocID="{9876D87F-0826-41DB-B015-9CDE1993B792}" presName="circle2" presStyleLbl="node1" presStyleIdx="1" presStyleCnt="3"/>
      <dgm:spPr/>
      <dgm:t>
        <a:bodyPr/>
        <a:lstStyle/>
        <a:p>
          <a:endParaRPr lang="nl-BE"/>
        </a:p>
      </dgm:t>
    </dgm:pt>
    <dgm:pt modelId="{87D4FBA6-3CAD-486A-8149-4724464ED7A1}" type="pres">
      <dgm:prSet presAssocID="{9876D87F-0826-41DB-B015-9CDE1993B792}" presName="c2text" presStyleLbl="node1" presStyleIdx="1" presStyleCnt="3">
        <dgm:presLayoutVars>
          <dgm:bulletEnabled val="1"/>
        </dgm:presLayoutVars>
      </dgm:prSet>
      <dgm:spPr/>
      <dgm:t>
        <a:bodyPr/>
        <a:lstStyle/>
        <a:p>
          <a:endParaRPr lang="nl-BE"/>
        </a:p>
      </dgm:t>
    </dgm:pt>
    <dgm:pt modelId="{48121F31-3789-4813-9BB7-33E87BDC8085}" type="pres">
      <dgm:prSet presAssocID="{9876D87F-0826-41DB-B015-9CDE1993B792}" presName="comp3" presStyleCnt="0"/>
      <dgm:spPr/>
    </dgm:pt>
    <dgm:pt modelId="{161B882E-5B8C-43FB-A35F-5B3EDAD19FFF}" type="pres">
      <dgm:prSet presAssocID="{9876D87F-0826-41DB-B015-9CDE1993B792}" presName="circle3" presStyleLbl="node1" presStyleIdx="2" presStyleCnt="3" custScaleX="108904"/>
      <dgm:spPr/>
      <dgm:t>
        <a:bodyPr/>
        <a:lstStyle/>
        <a:p>
          <a:endParaRPr lang="nl-BE"/>
        </a:p>
      </dgm:t>
    </dgm:pt>
    <dgm:pt modelId="{B1F12A66-37FD-4856-9E9C-33816B280CED}" type="pres">
      <dgm:prSet presAssocID="{9876D87F-0826-41DB-B015-9CDE1993B792}" presName="c3text" presStyleLbl="node1" presStyleIdx="2" presStyleCnt="3">
        <dgm:presLayoutVars>
          <dgm:bulletEnabled val="1"/>
        </dgm:presLayoutVars>
      </dgm:prSet>
      <dgm:spPr/>
      <dgm:t>
        <a:bodyPr/>
        <a:lstStyle/>
        <a:p>
          <a:endParaRPr lang="nl-BE"/>
        </a:p>
      </dgm:t>
    </dgm:pt>
  </dgm:ptLst>
  <dgm:cxnLst>
    <dgm:cxn modelId="{D1888EB1-B5F0-4B0E-88C3-8F269EFC0667}" srcId="{9876D87F-0826-41DB-B015-9CDE1993B792}" destId="{1869EB33-B33E-4212-8261-DC7851D28494}" srcOrd="0" destOrd="0" parTransId="{DB404A29-494D-4383-AEA1-6F48D00B5E12}" sibTransId="{1BB10EFB-ADB3-4B55-8FD5-8AA8BA11C3E7}"/>
    <dgm:cxn modelId="{E0B247B7-0729-4F7E-806C-4577F48FB5BA}" type="presOf" srcId="{A27FCE88-DE2B-4DC4-81AD-12E876CB0F5B}" destId="{230A8700-1B5D-4513-8DEE-C9A1C4B9E46D}" srcOrd="0" destOrd="0" presId="urn:microsoft.com/office/officeart/2005/8/layout/venn2"/>
    <dgm:cxn modelId="{7B94952D-39A9-4383-B3F0-B6F019DA2669}" type="presOf" srcId="{1869EB33-B33E-4212-8261-DC7851D28494}" destId="{515E8C35-3642-4964-8B7A-2CE2D1EF85BC}" srcOrd="1" destOrd="0" presId="urn:microsoft.com/office/officeart/2005/8/layout/venn2"/>
    <dgm:cxn modelId="{6BE353B5-3D2D-4E0D-9484-E3838F3165C9}" type="presOf" srcId="{A27FCE88-DE2B-4DC4-81AD-12E876CB0F5B}" destId="{87D4FBA6-3CAD-486A-8149-4724464ED7A1}" srcOrd="1" destOrd="0" presId="urn:microsoft.com/office/officeart/2005/8/layout/venn2"/>
    <dgm:cxn modelId="{DE352679-8C3F-4259-890F-95BD4C3898D1}" type="presOf" srcId="{1869EB33-B33E-4212-8261-DC7851D28494}" destId="{BE22FA5D-20C9-4108-8DD1-1E924DD4FC1D}" srcOrd="0" destOrd="0" presId="urn:microsoft.com/office/officeart/2005/8/layout/venn2"/>
    <dgm:cxn modelId="{B4BEA1B7-6633-443A-9DFC-89204862E700}" srcId="{9876D87F-0826-41DB-B015-9CDE1993B792}" destId="{13ED2975-2316-4432-91FF-450F1D67706E}" srcOrd="2" destOrd="0" parTransId="{5B84D72F-DCCA-484C-B8CC-1CDA7F063863}" sibTransId="{C49E75C0-EAE3-4E8D-930D-792C8AAFD527}"/>
    <dgm:cxn modelId="{CBB83A1A-7353-4881-8A8E-11D187840CBE}" srcId="{9876D87F-0826-41DB-B015-9CDE1993B792}" destId="{A27FCE88-DE2B-4DC4-81AD-12E876CB0F5B}" srcOrd="1" destOrd="0" parTransId="{14B95D55-DE09-4EED-9C03-766B9A194702}" sibTransId="{FCFF9DF7-D1AA-4027-B07D-F37757539845}"/>
    <dgm:cxn modelId="{7A141C56-764B-452C-9EEF-16C06313D49C}" type="presOf" srcId="{13ED2975-2316-4432-91FF-450F1D67706E}" destId="{B1F12A66-37FD-4856-9E9C-33816B280CED}" srcOrd="1" destOrd="0" presId="urn:microsoft.com/office/officeart/2005/8/layout/venn2"/>
    <dgm:cxn modelId="{460C93F9-E2A9-44EE-BEB5-B06FBB552A2B}" type="presOf" srcId="{9876D87F-0826-41DB-B015-9CDE1993B792}" destId="{C9D0D1F5-D5CB-4A94-9D5A-74BAF85DB6EC}" srcOrd="0" destOrd="0" presId="urn:microsoft.com/office/officeart/2005/8/layout/venn2"/>
    <dgm:cxn modelId="{944D4376-5C13-4A2B-AAE8-62EE1FE18D29}" type="presOf" srcId="{13ED2975-2316-4432-91FF-450F1D67706E}" destId="{161B882E-5B8C-43FB-A35F-5B3EDAD19FFF}" srcOrd="0" destOrd="0" presId="urn:microsoft.com/office/officeart/2005/8/layout/venn2"/>
    <dgm:cxn modelId="{5A226B08-0ECE-4D86-93C4-F27D12C827E8}" type="presParOf" srcId="{C9D0D1F5-D5CB-4A94-9D5A-74BAF85DB6EC}" destId="{94B618D4-1062-4D73-B385-E72412788DA1}" srcOrd="0" destOrd="0" presId="urn:microsoft.com/office/officeart/2005/8/layout/venn2"/>
    <dgm:cxn modelId="{29759BE2-E7EB-44AF-A098-FC1158C09C24}" type="presParOf" srcId="{94B618D4-1062-4D73-B385-E72412788DA1}" destId="{BE22FA5D-20C9-4108-8DD1-1E924DD4FC1D}" srcOrd="0" destOrd="0" presId="urn:microsoft.com/office/officeart/2005/8/layout/venn2"/>
    <dgm:cxn modelId="{1CDBA079-2B68-4C14-AA34-DEF53A9CA440}" type="presParOf" srcId="{94B618D4-1062-4D73-B385-E72412788DA1}" destId="{515E8C35-3642-4964-8B7A-2CE2D1EF85BC}" srcOrd="1" destOrd="0" presId="urn:microsoft.com/office/officeart/2005/8/layout/venn2"/>
    <dgm:cxn modelId="{AE719B5E-E249-4291-92B0-111DE47F8BFF}" type="presParOf" srcId="{C9D0D1F5-D5CB-4A94-9D5A-74BAF85DB6EC}" destId="{55487A1A-5F0D-42D6-8960-0C31DDA76043}" srcOrd="1" destOrd="0" presId="urn:microsoft.com/office/officeart/2005/8/layout/venn2"/>
    <dgm:cxn modelId="{BB1CE412-DB15-48E5-9340-07EB5E2EEBBB}" type="presParOf" srcId="{55487A1A-5F0D-42D6-8960-0C31DDA76043}" destId="{230A8700-1B5D-4513-8DEE-C9A1C4B9E46D}" srcOrd="0" destOrd="0" presId="urn:microsoft.com/office/officeart/2005/8/layout/venn2"/>
    <dgm:cxn modelId="{FF4946E7-CAAF-4498-8AEB-88EFAF318F36}" type="presParOf" srcId="{55487A1A-5F0D-42D6-8960-0C31DDA76043}" destId="{87D4FBA6-3CAD-486A-8149-4724464ED7A1}" srcOrd="1" destOrd="0" presId="urn:microsoft.com/office/officeart/2005/8/layout/venn2"/>
    <dgm:cxn modelId="{E9B3E615-822D-46DC-A3DD-D7146C60DDAD}" type="presParOf" srcId="{C9D0D1F5-D5CB-4A94-9D5A-74BAF85DB6EC}" destId="{48121F31-3789-4813-9BB7-33E87BDC8085}" srcOrd="2" destOrd="0" presId="urn:microsoft.com/office/officeart/2005/8/layout/venn2"/>
    <dgm:cxn modelId="{7AA17880-C315-4BDC-BC94-8293C234ED4C}" type="presParOf" srcId="{48121F31-3789-4813-9BB7-33E87BDC8085}" destId="{161B882E-5B8C-43FB-A35F-5B3EDAD19FFF}" srcOrd="0" destOrd="0" presId="urn:microsoft.com/office/officeart/2005/8/layout/venn2"/>
    <dgm:cxn modelId="{EC192244-5AB9-4749-905D-124344421E0F}" type="presParOf" srcId="{48121F31-3789-4813-9BB7-33E87BDC8085}" destId="{B1F12A66-37FD-4856-9E9C-33816B280CED}"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76D87F-0826-41DB-B015-9CDE1993B792}" type="doc">
      <dgm:prSet loTypeId="urn:microsoft.com/office/officeart/2005/8/layout/venn2" loCatId="relationship" qsTypeId="urn:microsoft.com/office/officeart/2005/8/quickstyle/3d4" qsCatId="3D" csTypeId="urn:microsoft.com/office/officeart/2005/8/colors/colorful1" csCatId="colorful" phldr="1"/>
      <dgm:spPr/>
      <dgm:t>
        <a:bodyPr/>
        <a:lstStyle/>
        <a:p>
          <a:endParaRPr lang="nl-NL"/>
        </a:p>
      </dgm:t>
    </dgm:pt>
    <dgm:pt modelId="{1869EB33-B33E-4212-8261-DC7851D28494}">
      <dgm:prSet phldrT="[Tekst]"/>
      <dgm:spPr/>
      <dgm:t>
        <a:bodyPr/>
        <a:lstStyle/>
        <a:p>
          <a:r>
            <a:rPr lang="nl-NL"/>
            <a:t>Vlaams Instituut voor de eerste lijn</a:t>
          </a:r>
        </a:p>
      </dgm:t>
    </dgm:pt>
    <dgm:pt modelId="{DB404A29-494D-4383-AEA1-6F48D00B5E12}" type="parTrans" cxnId="{D1888EB1-B5F0-4B0E-88C3-8F269EFC0667}">
      <dgm:prSet/>
      <dgm:spPr/>
      <dgm:t>
        <a:bodyPr/>
        <a:lstStyle/>
        <a:p>
          <a:endParaRPr lang="nl-NL"/>
        </a:p>
      </dgm:t>
    </dgm:pt>
    <dgm:pt modelId="{1BB10EFB-ADB3-4B55-8FD5-8AA8BA11C3E7}" type="sibTrans" cxnId="{D1888EB1-B5F0-4B0E-88C3-8F269EFC0667}">
      <dgm:prSet/>
      <dgm:spPr/>
      <dgm:t>
        <a:bodyPr/>
        <a:lstStyle/>
        <a:p>
          <a:endParaRPr lang="nl-NL"/>
        </a:p>
      </dgm:t>
    </dgm:pt>
    <dgm:pt modelId="{A27FCE88-DE2B-4DC4-81AD-12E876CB0F5B}">
      <dgm:prSet phldrT="[Tekst]" custT="1"/>
      <dgm:spPr/>
      <dgm:t>
        <a:bodyPr/>
        <a:lstStyle/>
        <a:p>
          <a:r>
            <a:rPr lang="nl-NL" sz="1800" b="1" u="sng" dirty="0"/>
            <a:t>Regionale zorgzone</a:t>
          </a:r>
        </a:p>
      </dgm:t>
    </dgm:pt>
    <dgm:pt modelId="{14B95D55-DE09-4EED-9C03-766B9A194702}" type="parTrans" cxnId="{CBB83A1A-7353-4881-8A8E-11D187840CBE}">
      <dgm:prSet/>
      <dgm:spPr/>
      <dgm:t>
        <a:bodyPr/>
        <a:lstStyle/>
        <a:p>
          <a:endParaRPr lang="nl-NL"/>
        </a:p>
      </dgm:t>
    </dgm:pt>
    <dgm:pt modelId="{FCFF9DF7-D1AA-4027-B07D-F37757539845}" type="sibTrans" cxnId="{CBB83A1A-7353-4881-8A8E-11D187840CBE}">
      <dgm:prSet/>
      <dgm:spPr/>
      <dgm:t>
        <a:bodyPr/>
        <a:lstStyle/>
        <a:p>
          <a:endParaRPr lang="nl-NL"/>
        </a:p>
      </dgm:t>
    </dgm:pt>
    <dgm:pt modelId="{13ED2975-2316-4432-91FF-450F1D67706E}">
      <dgm:prSet phldrT="[Tekst]"/>
      <dgm:spPr/>
      <dgm:t>
        <a:bodyPr/>
        <a:lstStyle/>
        <a:p>
          <a:r>
            <a:rPr lang="nl-NL"/>
            <a:t>Eerstelijnszone</a:t>
          </a:r>
        </a:p>
      </dgm:t>
    </dgm:pt>
    <dgm:pt modelId="{5B84D72F-DCCA-484C-B8CC-1CDA7F063863}" type="parTrans" cxnId="{B4BEA1B7-6633-443A-9DFC-89204862E700}">
      <dgm:prSet/>
      <dgm:spPr/>
      <dgm:t>
        <a:bodyPr/>
        <a:lstStyle/>
        <a:p>
          <a:endParaRPr lang="nl-NL"/>
        </a:p>
      </dgm:t>
    </dgm:pt>
    <dgm:pt modelId="{C49E75C0-EAE3-4E8D-930D-792C8AAFD527}" type="sibTrans" cxnId="{B4BEA1B7-6633-443A-9DFC-89204862E700}">
      <dgm:prSet/>
      <dgm:spPr/>
      <dgm:t>
        <a:bodyPr/>
        <a:lstStyle/>
        <a:p>
          <a:endParaRPr lang="nl-NL"/>
        </a:p>
      </dgm:t>
    </dgm:pt>
    <dgm:pt modelId="{C9D0D1F5-D5CB-4A94-9D5A-74BAF85DB6EC}" type="pres">
      <dgm:prSet presAssocID="{9876D87F-0826-41DB-B015-9CDE1993B792}" presName="Name0" presStyleCnt="0">
        <dgm:presLayoutVars>
          <dgm:chMax val="7"/>
          <dgm:resizeHandles val="exact"/>
        </dgm:presLayoutVars>
      </dgm:prSet>
      <dgm:spPr/>
      <dgm:t>
        <a:bodyPr/>
        <a:lstStyle/>
        <a:p>
          <a:endParaRPr lang="nl-BE"/>
        </a:p>
      </dgm:t>
    </dgm:pt>
    <dgm:pt modelId="{94B618D4-1062-4D73-B385-E72412788DA1}" type="pres">
      <dgm:prSet presAssocID="{9876D87F-0826-41DB-B015-9CDE1993B792}" presName="comp1" presStyleCnt="0"/>
      <dgm:spPr/>
    </dgm:pt>
    <dgm:pt modelId="{BE22FA5D-20C9-4108-8DD1-1E924DD4FC1D}" type="pres">
      <dgm:prSet presAssocID="{9876D87F-0826-41DB-B015-9CDE1993B792}" presName="circle1" presStyleLbl="node1" presStyleIdx="0" presStyleCnt="3" custLinFactNeighborX="1848" custLinFactNeighborY="0"/>
      <dgm:spPr/>
      <dgm:t>
        <a:bodyPr/>
        <a:lstStyle/>
        <a:p>
          <a:endParaRPr lang="nl-BE"/>
        </a:p>
      </dgm:t>
    </dgm:pt>
    <dgm:pt modelId="{515E8C35-3642-4964-8B7A-2CE2D1EF85BC}" type="pres">
      <dgm:prSet presAssocID="{9876D87F-0826-41DB-B015-9CDE1993B792}" presName="c1text" presStyleLbl="node1" presStyleIdx="0" presStyleCnt="3">
        <dgm:presLayoutVars>
          <dgm:bulletEnabled val="1"/>
        </dgm:presLayoutVars>
      </dgm:prSet>
      <dgm:spPr/>
      <dgm:t>
        <a:bodyPr/>
        <a:lstStyle/>
        <a:p>
          <a:endParaRPr lang="nl-BE"/>
        </a:p>
      </dgm:t>
    </dgm:pt>
    <dgm:pt modelId="{55487A1A-5F0D-42D6-8960-0C31DDA76043}" type="pres">
      <dgm:prSet presAssocID="{9876D87F-0826-41DB-B015-9CDE1993B792}" presName="comp2" presStyleCnt="0"/>
      <dgm:spPr/>
    </dgm:pt>
    <dgm:pt modelId="{230A8700-1B5D-4513-8DEE-C9A1C4B9E46D}" type="pres">
      <dgm:prSet presAssocID="{9876D87F-0826-41DB-B015-9CDE1993B792}" presName="circle2" presStyleLbl="node1" presStyleIdx="1" presStyleCnt="3"/>
      <dgm:spPr/>
      <dgm:t>
        <a:bodyPr/>
        <a:lstStyle/>
        <a:p>
          <a:endParaRPr lang="nl-BE"/>
        </a:p>
      </dgm:t>
    </dgm:pt>
    <dgm:pt modelId="{87D4FBA6-3CAD-486A-8149-4724464ED7A1}" type="pres">
      <dgm:prSet presAssocID="{9876D87F-0826-41DB-B015-9CDE1993B792}" presName="c2text" presStyleLbl="node1" presStyleIdx="1" presStyleCnt="3">
        <dgm:presLayoutVars>
          <dgm:bulletEnabled val="1"/>
        </dgm:presLayoutVars>
      </dgm:prSet>
      <dgm:spPr/>
      <dgm:t>
        <a:bodyPr/>
        <a:lstStyle/>
        <a:p>
          <a:endParaRPr lang="nl-BE"/>
        </a:p>
      </dgm:t>
    </dgm:pt>
    <dgm:pt modelId="{48121F31-3789-4813-9BB7-33E87BDC8085}" type="pres">
      <dgm:prSet presAssocID="{9876D87F-0826-41DB-B015-9CDE1993B792}" presName="comp3" presStyleCnt="0"/>
      <dgm:spPr/>
    </dgm:pt>
    <dgm:pt modelId="{161B882E-5B8C-43FB-A35F-5B3EDAD19FFF}" type="pres">
      <dgm:prSet presAssocID="{9876D87F-0826-41DB-B015-9CDE1993B792}" presName="circle3" presStyleLbl="node1" presStyleIdx="2" presStyleCnt="3"/>
      <dgm:spPr/>
      <dgm:t>
        <a:bodyPr/>
        <a:lstStyle/>
        <a:p>
          <a:endParaRPr lang="nl-BE"/>
        </a:p>
      </dgm:t>
    </dgm:pt>
    <dgm:pt modelId="{B1F12A66-37FD-4856-9E9C-33816B280CED}" type="pres">
      <dgm:prSet presAssocID="{9876D87F-0826-41DB-B015-9CDE1993B792}" presName="c3text" presStyleLbl="node1" presStyleIdx="2" presStyleCnt="3">
        <dgm:presLayoutVars>
          <dgm:bulletEnabled val="1"/>
        </dgm:presLayoutVars>
      </dgm:prSet>
      <dgm:spPr/>
      <dgm:t>
        <a:bodyPr/>
        <a:lstStyle/>
        <a:p>
          <a:endParaRPr lang="nl-BE"/>
        </a:p>
      </dgm:t>
    </dgm:pt>
  </dgm:ptLst>
  <dgm:cxnLst>
    <dgm:cxn modelId="{D1888EB1-B5F0-4B0E-88C3-8F269EFC0667}" srcId="{9876D87F-0826-41DB-B015-9CDE1993B792}" destId="{1869EB33-B33E-4212-8261-DC7851D28494}" srcOrd="0" destOrd="0" parTransId="{DB404A29-494D-4383-AEA1-6F48D00B5E12}" sibTransId="{1BB10EFB-ADB3-4B55-8FD5-8AA8BA11C3E7}"/>
    <dgm:cxn modelId="{E0B247B7-0729-4F7E-806C-4577F48FB5BA}" type="presOf" srcId="{A27FCE88-DE2B-4DC4-81AD-12E876CB0F5B}" destId="{230A8700-1B5D-4513-8DEE-C9A1C4B9E46D}" srcOrd="0" destOrd="0" presId="urn:microsoft.com/office/officeart/2005/8/layout/venn2"/>
    <dgm:cxn modelId="{7B94952D-39A9-4383-B3F0-B6F019DA2669}" type="presOf" srcId="{1869EB33-B33E-4212-8261-DC7851D28494}" destId="{515E8C35-3642-4964-8B7A-2CE2D1EF85BC}" srcOrd="1" destOrd="0" presId="urn:microsoft.com/office/officeart/2005/8/layout/venn2"/>
    <dgm:cxn modelId="{6BE353B5-3D2D-4E0D-9484-E3838F3165C9}" type="presOf" srcId="{A27FCE88-DE2B-4DC4-81AD-12E876CB0F5B}" destId="{87D4FBA6-3CAD-486A-8149-4724464ED7A1}" srcOrd="1" destOrd="0" presId="urn:microsoft.com/office/officeart/2005/8/layout/venn2"/>
    <dgm:cxn modelId="{DE352679-8C3F-4259-890F-95BD4C3898D1}" type="presOf" srcId="{1869EB33-B33E-4212-8261-DC7851D28494}" destId="{BE22FA5D-20C9-4108-8DD1-1E924DD4FC1D}" srcOrd="0" destOrd="0" presId="urn:microsoft.com/office/officeart/2005/8/layout/venn2"/>
    <dgm:cxn modelId="{B4BEA1B7-6633-443A-9DFC-89204862E700}" srcId="{9876D87F-0826-41DB-B015-9CDE1993B792}" destId="{13ED2975-2316-4432-91FF-450F1D67706E}" srcOrd="2" destOrd="0" parTransId="{5B84D72F-DCCA-484C-B8CC-1CDA7F063863}" sibTransId="{C49E75C0-EAE3-4E8D-930D-792C8AAFD527}"/>
    <dgm:cxn modelId="{CBB83A1A-7353-4881-8A8E-11D187840CBE}" srcId="{9876D87F-0826-41DB-B015-9CDE1993B792}" destId="{A27FCE88-DE2B-4DC4-81AD-12E876CB0F5B}" srcOrd="1" destOrd="0" parTransId="{14B95D55-DE09-4EED-9C03-766B9A194702}" sibTransId="{FCFF9DF7-D1AA-4027-B07D-F37757539845}"/>
    <dgm:cxn modelId="{7A141C56-764B-452C-9EEF-16C06313D49C}" type="presOf" srcId="{13ED2975-2316-4432-91FF-450F1D67706E}" destId="{B1F12A66-37FD-4856-9E9C-33816B280CED}" srcOrd="1" destOrd="0" presId="urn:microsoft.com/office/officeart/2005/8/layout/venn2"/>
    <dgm:cxn modelId="{460C93F9-E2A9-44EE-BEB5-B06FBB552A2B}" type="presOf" srcId="{9876D87F-0826-41DB-B015-9CDE1993B792}" destId="{C9D0D1F5-D5CB-4A94-9D5A-74BAF85DB6EC}" srcOrd="0" destOrd="0" presId="urn:microsoft.com/office/officeart/2005/8/layout/venn2"/>
    <dgm:cxn modelId="{944D4376-5C13-4A2B-AAE8-62EE1FE18D29}" type="presOf" srcId="{13ED2975-2316-4432-91FF-450F1D67706E}" destId="{161B882E-5B8C-43FB-A35F-5B3EDAD19FFF}" srcOrd="0" destOrd="0" presId="urn:microsoft.com/office/officeart/2005/8/layout/venn2"/>
    <dgm:cxn modelId="{5A226B08-0ECE-4D86-93C4-F27D12C827E8}" type="presParOf" srcId="{C9D0D1F5-D5CB-4A94-9D5A-74BAF85DB6EC}" destId="{94B618D4-1062-4D73-B385-E72412788DA1}" srcOrd="0" destOrd="0" presId="urn:microsoft.com/office/officeart/2005/8/layout/venn2"/>
    <dgm:cxn modelId="{29759BE2-E7EB-44AF-A098-FC1158C09C24}" type="presParOf" srcId="{94B618D4-1062-4D73-B385-E72412788DA1}" destId="{BE22FA5D-20C9-4108-8DD1-1E924DD4FC1D}" srcOrd="0" destOrd="0" presId="urn:microsoft.com/office/officeart/2005/8/layout/venn2"/>
    <dgm:cxn modelId="{1CDBA079-2B68-4C14-AA34-DEF53A9CA440}" type="presParOf" srcId="{94B618D4-1062-4D73-B385-E72412788DA1}" destId="{515E8C35-3642-4964-8B7A-2CE2D1EF85BC}" srcOrd="1" destOrd="0" presId="urn:microsoft.com/office/officeart/2005/8/layout/venn2"/>
    <dgm:cxn modelId="{AE719B5E-E249-4291-92B0-111DE47F8BFF}" type="presParOf" srcId="{C9D0D1F5-D5CB-4A94-9D5A-74BAF85DB6EC}" destId="{55487A1A-5F0D-42D6-8960-0C31DDA76043}" srcOrd="1" destOrd="0" presId="urn:microsoft.com/office/officeart/2005/8/layout/venn2"/>
    <dgm:cxn modelId="{BB1CE412-DB15-48E5-9340-07EB5E2EEBBB}" type="presParOf" srcId="{55487A1A-5F0D-42D6-8960-0C31DDA76043}" destId="{230A8700-1B5D-4513-8DEE-C9A1C4B9E46D}" srcOrd="0" destOrd="0" presId="urn:microsoft.com/office/officeart/2005/8/layout/venn2"/>
    <dgm:cxn modelId="{FF4946E7-CAAF-4498-8AEB-88EFAF318F36}" type="presParOf" srcId="{55487A1A-5F0D-42D6-8960-0C31DDA76043}" destId="{87D4FBA6-3CAD-486A-8149-4724464ED7A1}" srcOrd="1" destOrd="0" presId="urn:microsoft.com/office/officeart/2005/8/layout/venn2"/>
    <dgm:cxn modelId="{E9B3E615-822D-46DC-A3DD-D7146C60DDAD}" type="presParOf" srcId="{C9D0D1F5-D5CB-4A94-9D5A-74BAF85DB6EC}" destId="{48121F31-3789-4813-9BB7-33E87BDC8085}" srcOrd="2" destOrd="0" presId="urn:microsoft.com/office/officeart/2005/8/layout/venn2"/>
    <dgm:cxn modelId="{7AA17880-C315-4BDC-BC94-8293C234ED4C}" type="presParOf" srcId="{48121F31-3789-4813-9BB7-33E87BDC8085}" destId="{161B882E-5B8C-43FB-A35F-5B3EDAD19FFF}" srcOrd="0" destOrd="0" presId="urn:microsoft.com/office/officeart/2005/8/layout/venn2"/>
    <dgm:cxn modelId="{EC192244-5AB9-4749-905D-124344421E0F}" type="presParOf" srcId="{48121F31-3789-4813-9BB7-33E87BDC8085}" destId="{B1F12A66-37FD-4856-9E9C-33816B280CED}"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76D87F-0826-41DB-B015-9CDE1993B792}" type="doc">
      <dgm:prSet loTypeId="urn:microsoft.com/office/officeart/2005/8/layout/venn2" loCatId="relationship" qsTypeId="urn:microsoft.com/office/officeart/2005/8/quickstyle/3d4" qsCatId="3D" csTypeId="urn:microsoft.com/office/officeart/2005/8/colors/colorful1" csCatId="colorful" phldr="1"/>
      <dgm:spPr/>
      <dgm:t>
        <a:bodyPr/>
        <a:lstStyle/>
        <a:p>
          <a:endParaRPr lang="nl-NL"/>
        </a:p>
      </dgm:t>
    </dgm:pt>
    <dgm:pt modelId="{1869EB33-B33E-4212-8261-DC7851D28494}">
      <dgm:prSet phldrT="[Tekst]" custT="1"/>
      <dgm:spPr/>
      <dgm:t>
        <a:bodyPr/>
        <a:lstStyle/>
        <a:p>
          <a:r>
            <a:rPr lang="nl-NL" sz="1600" b="1" u="sng" dirty="0"/>
            <a:t>Vlaams Instituut voor de eerste lijn</a:t>
          </a:r>
        </a:p>
      </dgm:t>
    </dgm:pt>
    <dgm:pt modelId="{DB404A29-494D-4383-AEA1-6F48D00B5E12}" type="parTrans" cxnId="{D1888EB1-B5F0-4B0E-88C3-8F269EFC0667}">
      <dgm:prSet/>
      <dgm:spPr/>
      <dgm:t>
        <a:bodyPr/>
        <a:lstStyle/>
        <a:p>
          <a:endParaRPr lang="nl-NL"/>
        </a:p>
      </dgm:t>
    </dgm:pt>
    <dgm:pt modelId="{1BB10EFB-ADB3-4B55-8FD5-8AA8BA11C3E7}" type="sibTrans" cxnId="{D1888EB1-B5F0-4B0E-88C3-8F269EFC0667}">
      <dgm:prSet/>
      <dgm:spPr/>
      <dgm:t>
        <a:bodyPr/>
        <a:lstStyle/>
        <a:p>
          <a:endParaRPr lang="nl-NL"/>
        </a:p>
      </dgm:t>
    </dgm:pt>
    <dgm:pt modelId="{13ED2975-2316-4432-91FF-450F1D67706E}">
      <dgm:prSet phldrT="[Tekst]" custT="1"/>
      <dgm:spPr/>
      <dgm:t>
        <a:bodyPr/>
        <a:lstStyle/>
        <a:p>
          <a:r>
            <a:rPr lang="nl-NL" sz="1000"/>
            <a:t>Eerstelijnszone</a:t>
          </a:r>
        </a:p>
      </dgm:t>
    </dgm:pt>
    <dgm:pt modelId="{5B84D72F-DCCA-484C-B8CC-1CDA7F063863}" type="parTrans" cxnId="{B4BEA1B7-6633-443A-9DFC-89204862E700}">
      <dgm:prSet/>
      <dgm:spPr/>
      <dgm:t>
        <a:bodyPr/>
        <a:lstStyle/>
        <a:p>
          <a:endParaRPr lang="nl-NL"/>
        </a:p>
      </dgm:t>
    </dgm:pt>
    <dgm:pt modelId="{C49E75C0-EAE3-4E8D-930D-792C8AAFD527}" type="sibTrans" cxnId="{B4BEA1B7-6633-443A-9DFC-89204862E700}">
      <dgm:prSet/>
      <dgm:spPr/>
      <dgm:t>
        <a:bodyPr/>
        <a:lstStyle/>
        <a:p>
          <a:endParaRPr lang="nl-NL"/>
        </a:p>
      </dgm:t>
    </dgm:pt>
    <dgm:pt modelId="{6156ED68-4478-46C3-8BC9-E4EF5AE278CC}">
      <dgm:prSet phldrT="[Tekst]" custT="1"/>
      <dgm:spPr/>
      <dgm:t>
        <a:bodyPr/>
        <a:lstStyle/>
        <a:p>
          <a:r>
            <a:rPr lang="nl-NL" sz="1000" b="1"/>
            <a:t>Regionale zorgzone</a:t>
          </a:r>
          <a:endParaRPr lang="nl-NL" sz="1400" b="1"/>
        </a:p>
      </dgm:t>
    </dgm:pt>
    <dgm:pt modelId="{48F9F1A1-46A7-499C-8E5F-6C43F32DC793}" type="parTrans" cxnId="{C84E3F9D-C1B4-40E3-B6C5-89A1413D315E}">
      <dgm:prSet/>
      <dgm:spPr/>
      <dgm:t>
        <a:bodyPr/>
        <a:lstStyle/>
        <a:p>
          <a:endParaRPr lang="nl-NL"/>
        </a:p>
      </dgm:t>
    </dgm:pt>
    <dgm:pt modelId="{20E8534A-55F4-4542-A62B-15CC086402F4}" type="sibTrans" cxnId="{C84E3F9D-C1B4-40E3-B6C5-89A1413D315E}">
      <dgm:prSet/>
      <dgm:spPr/>
      <dgm:t>
        <a:bodyPr/>
        <a:lstStyle/>
        <a:p>
          <a:endParaRPr lang="nl-NL"/>
        </a:p>
      </dgm:t>
    </dgm:pt>
    <dgm:pt modelId="{C9D0D1F5-D5CB-4A94-9D5A-74BAF85DB6EC}" type="pres">
      <dgm:prSet presAssocID="{9876D87F-0826-41DB-B015-9CDE1993B792}" presName="Name0" presStyleCnt="0">
        <dgm:presLayoutVars>
          <dgm:chMax val="7"/>
          <dgm:resizeHandles val="exact"/>
        </dgm:presLayoutVars>
      </dgm:prSet>
      <dgm:spPr/>
      <dgm:t>
        <a:bodyPr/>
        <a:lstStyle/>
        <a:p>
          <a:endParaRPr lang="nl-BE"/>
        </a:p>
      </dgm:t>
    </dgm:pt>
    <dgm:pt modelId="{94B618D4-1062-4D73-B385-E72412788DA1}" type="pres">
      <dgm:prSet presAssocID="{9876D87F-0826-41DB-B015-9CDE1993B792}" presName="comp1" presStyleCnt="0"/>
      <dgm:spPr/>
    </dgm:pt>
    <dgm:pt modelId="{BE22FA5D-20C9-4108-8DD1-1E924DD4FC1D}" type="pres">
      <dgm:prSet presAssocID="{9876D87F-0826-41DB-B015-9CDE1993B792}" presName="circle1" presStyleLbl="node1" presStyleIdx="0" presStyleCnt="3" custLinFactNeighborX="241" custLinFactNeighborY="6195"/>
      <dgm:spPr/>
      <dgm:t>
        <a:bodyPr/>
        <a:lstStyle/>
        <a:p>
          <a:endParaRPr lang="nl-BE"/>
        </a:p>
      </dgm:t>
    </dgm:pt>
    <dgm:pt modelId="{515E8C35-3642-4964-8B7A-2CE2D1EF85BC}" type="pres">
      <dgm:prSet presAssocID="{9876D87F-0826-41DB-B015-9CDE1993B792}" presName="c1text" presStyleLbl="node1" presStyleIdx="0" presStyleCnt="3">
        <dgm:presLayoutVars>
          <dgm:bulletEnabled val="1"/>
        </dgm:presLayoutVars>
      </dgm:prSet>
      <dgm:spPr/>
      <dgm:t>
        <a:bodyPr/>
        <a:lstStyle/>
        <a:p>
          <a:endParaRPr lang="nl-BE"/>
        </a:p>
      </dgm:t>
    </dgm:pt>
    <dgm:pt modelId="{55487A1A-5F0D-42D6-8960-0C31DDA76043}" type="pres">
      <dgm:prSet presAssocID="{9876D87F-0826-41DB-B015-9CDE1993B792}" presName="comp2" presStyleCnt="0"/>
      <dgm:spPr/>
    </dgm:pt>
    <dgm:pt modelId="{230A8700-1B5D-4513-8DEE-C9A1C4B9E46D}" type="pres">
      <dgm:prSet presAssocID="{9876D87F-0826-41DB-B015-9CDE1993B792}" presName="circle2" presStyleLbl="node1" presStyleIdx="1" presStyleCnt="3" custScaleY="93259" custLinFactNeighborX="1308" custLinFactNeighborY="10877"/>
      <dgm:spPr/>
      <dgm:t>
        <a:bodyPr/>
        <a:lstStyle/>
        <a:p>
          <a:endParaRPr lang="nl-BE"/>
        </a:p>
      </dgm:t>
    </dgm:pt>
    <dgm:pt modelId="{87D4FBA6-3CAD-486A-8149-4724464ED7A1}" type="pres">
      <dgm:prSet presAssocID="{9876D87F-0826-41DB-B015-9CDE1993B792}" presName="c2text" presStyleLbl="node1" presStyleIdx="1" presStyleCnt="3">
        <dgm:presLayoutVars>
          <dgm:bulletEnabled val="1"/>
        </dgm:presLayoutVars>
      </dgm:prSet>
      <dgm:spPr/>
      <dgm:t>
        <a:bodyPr/>
        <a:lstStyle/>
        <a:p>
          <a:endParaRPr lang="nl-BE"/>
        </a:p>
      </dgm:t>
    </dgm:pt>
    <dgm:pt modelId="{80259ECE-2917-4E72-B33F-382DB669B3E9}" type="pres">
      <dgm:prSet presAssocID="{9876D87F-0826-41DB-B015-9CDE1993B792}" presName="comp3" presStyleCnt="0"/>
      <dgm:spPr/>
    </dgm:pt>
    <dgm:pt modelId="{CDD3266C-75BA-420D-97B2-B8036724C9C1}" type="pres">
      <dgm:prSet presAssocID="{9876D87F-0826-41DB-B015-9CDE1993B792}" presName="circle3" presStyleLbl="node1" presStyleIdx="2" presStyleCnt="3" custLinFactNeighborX="1961" custLinFactNeighborY="10422"/>
      <dgm:spPr/>
      <dgm:t>
        <a:bodyPr/>
        <a:lstStyle/>
        <a:p>
          <a:endParaRPr lang="nl-BE"/>
        </a:p>
      </dgm:t>
    </dgm:pt>
    <dgm:pt modelId="{B77457C9-6A89-449D-A22E-A6D13006DF21}" type="pres">
      <dgm:prSet presAssocID="{9876D87F-0826-41DB-B015-9CDE1993B792}" presName="c3text" presStyleLbl="node1" presStyleIdx="2" presStyleCnt="3">
        <dgm:presLayoutVars>
          <dgm:bulletEnabled val="1"/>
        </dgm:presLayoutVars>
      </dgm:prSet>
      <dgm:spPr/>
      <dgm:t>
        <a:bodyPr/>
        <a:lstStyle/>
        <a:p>
          <a:endParaRPr lang="nl-BE"/>
        </a:p>
      </dgm:t>
    </dgm:pt>
  </dgm:ptLst>
  <dgm:cxnLst>
    <dgm:cxn modelId="{EE414BA7-EAC9-4BDC-BFA2-B2F3DAA68E74}" type="presOf" srcId="{6156ED68-4478-46C3-8BC9-E4EF5AE278CC}" destId="{230A8700-1B5D-4513-8DEE-C9A1C4B9E46D}" srcOrd="0" destOrd="0" presId="urn:microsoft.com/office/officeart/2005/8/layout/venn2"/>
    <dgm:cxn modelId="{460C93F9-E2A9-44EE-BEB5-B06FBB552A2B}" type="presOf" srcId="{9876D87F-0826-41DB-B015-9CDE1993B792}" destId="{C9D0D1F5-D5CB-4A94-9D5A-74BAF85DB6EC}" srcOrd="0" destOrd="0" presId="urn:microsoft.com/office/officeart/2005/8/layout/venn2"/>
    <dgm:cxn modelId="{DE352679-8C3F-4259-890F-95BD4C3898D1}" type="presOf" srcId="{1869EB33-B33E-4212-8261-DC7851D28494}" destId="{BE22FA5D-20C9-4108-8DD1-1E924DD4FC1D}" srcOrd="0" destOrd="0" presId="urn:microsoft.com/office/officeart/2005/8/layout/venn2"/>
    <dgm:cxn modelId="{D1888EB1-B5F0-4B0E-88C3-8F269EFC0667}" srcId="{9876D87F-0826-41DB-B015-9CDE1993B792}" destId="{1869EB33-B33E-4212-8261-DC7851D28494}" srcOrd="0" destOrd="0" parTransId="{DB404A29-494D-4383-AEA1-6F48D00B5E12}" sibTransId="{1BB10EFB-ADB3-4B55-8FD5-8AA8BA11C3E7}"/>
    <dgm:cxn modelId="{244B69C8-7E2B-4E5E-A76A-E5B9BD8B4A85}" type="presOf" srcId="{13ED2975-2316-4432-91FF-450F1D67706E}" destId="{B77457C9-6A89-449D-A22E-A6D13006DF21}" srcOrd="1" destOrd="0" presId="urn:microsoft.com/office/officeart/2005/8/layout/venn2"/>
    <dgm:cxn modelId="{D8E111EE-F0A7-4124-B018-0652A3B16C0B}" type="presOf" srcId="{13ED2975-2316-4432-91FF-450F1D67706E}" destId="{CDD3266C-75BA-420D-97B2-B8036724C9C1}" srcOrd="0" destOrd="0" presId="urn:microsoft.com/office/officeart/2005/8/layout/venn2"/>
    <dgm:cxn modelId="{C84E3F9D-C1B4-40E3-B6C5-89A1413D315E}" srcId="{9876D87F-0826-41DB-B015-9CDE1993B792}" destId="{6156ED68-4478-46C3-8BC9-E4EF5AE278CC}" srcOrd="1" destOrd="0" parTransId="{48F9F1A1-46A7-499C-8E5F-6C43F32DC793}" sibTransId="{20E8534A-55F4-4542-A62B-15CC086402F4}"/>
    <dgm:cxn modelId="{B4BEA1B7-6633-443A-9DFC-89204862E700}" srcId="{9876D87F-0826-41DB-B015-9CDE1993B792}" destId="{13ED2975-2316-4432-91FF-450F1D67706E}" srcOrd="2" destOrd="0" parTransId="{5B84D72F-DCCA-484C-B8CC-1CDA7F063863}" sibTransId="{C49E75C0-EAE3-4E8D-930D-792C8AAFD527}"/>
    <dgm:cxn modelId="{B7F9CE0F-6C7F-401F-B8BD-4EF1F021044E}" type="presOf" srcId="{6156ED68-4478-46C3-8BC9-E4EF5AE278CC}" destId="{87D4FBA6-3CAD-486A-8149-4724464ED7A1}" srcOrd="1" destOrd="0" presId="urn:microsoft.com/office/officeart/2005/8/layout/venn2"/>
    <dgm:cxn modelId="{7B94952D-39A9-4383-B3F0-B6F019DA2669}" type="presOf" srcId="{1869EB33-B33E-4212-8261-DC7851D28494}" destId="{515E8C35-3642-4964-8B7A-2CE2D1EF85BC}" srcOrd="1" destOrd="0" presId="urn:microsoft.com/office/officeart/2005/8/layout/venn2"/>
    <dgm:cxn modelId="{5A226B08-0ECE-4D86-93C4-F27D12C827E8}" type="presParOf" srcId="{C9D0D1F5-D5CB-4A94-9D5A-74BAF85DB6EC}" destId="{94B618D4-1062-4D73-B385-E72412788DA1}" srcOrd="0" destOrd="0" presId="urn:microsoft.com/office/officeart/2005/8/layout/venn2"/>
    <dgm:cxn modelId="{29759BE2-E7EB-44AF-A098-FC1158C09C24}" type="presParOf" srcId="{94B618D4-1062-4D73-B385-E72412788DA1}" destId="{BE22FA5D-20C9-4108-8DD1-1E924DD4FC1D}" srcOrd="0" destOrd="0" presId="urn:microsoft.com/office/officeart/2005/8/layout/venn2"/>
    <dgm:cxn modelId="{1CDBA079-2B68-4C14-AA34-DEF53A9CA440}" type="presParOf" srcId="{94B618D4-1062-4D73-B385-E72412788DA1}" destId="{515E8C35-3642-4964-8B7A-2CE2D1EF85BC}" srcOrd="1" destOrd="0" presId="urn:microsoft.com/office/officeart/2005/8/layout/venn2"/>
    <dgm:cxn modelId="{AE719B5E-E249-4291-92B0-111DE47F8BFF}" type="presParOf" srcId="{C9D0D1F5-D5CB-4A94-9D5A-74BAF85DB6EC}" destId="{55487A1A-5F0D-42D6-8960-0C31DDA76043}" srcOrd="1" destOrd="0" presId="urn:microsoft.com/office/officeart/2005/8/layout/venn2"/>
    <dgm:cxn modelId="{BB1CE412-DB15-48E5-9340-07EB5E2EEBBB}" type="presParOf" srcId="{55487A1A-5F0D-42D6-8960-0C31DDA76043}" destId="{230A8700-1B5D-4513-8DEE-C9A1C4B9E46D}" srcOrd="0" destOrd="0" presId="urn:microsoft.com/office/officeart/2005/8/layout/venn2"/>
    <dgm:cxn modelId="{FF4946E7-CAAF-4498-8AEB-88EFAF318F36}" type="presParOf" srcId="{55487A1A-5F0D-42D6-8960-0C31DDA76043}" destId="{87D4FBA6-3CAD-486A-8149-4724464ED7A1}" srcOrd="1" destOrd="0" presId="urn:microsoft.com/office/officeart/2005/8/layout/venn2"/>
    <dgm:cxn modelId="{C6137CD3-63B1-4EC7-944D-488B9AA8707D}" type="presParOf" srcId="{C9D0D1F5-D5CB-4A94-9D5A-74BAF85DB6EC}" destId="{80259ECE-2917-4E72-B33F-382DB669B3E9}" srcOrd="2" destOrd="0" presId="urn:microsoft.com/office/officeart/2005/8/layout/venn2"/>
    <dgm:cxn modelId="{4107CD98-955F-4BA9-802D-039713D88D2E}" type="presParOf" srcId="{80259ECE-2917-4E72-B33F-382DB669B3E9}" destId="{CDD3266C-75BA-420D-97B2-B8036724C9C1}" srcOrd="0" destOrd="0" presId="urn:microsoft.com/office/officeart/2005/8/layout/venn2"/>
    <dgm:cxn modelId="{F642AD20-6190-4422-849A-1648A824F97D}" type="presParOf" srcId="{80259ECE-2917-4E72-B33F-382DB669B3E9}" destId="{B77457C9-6A89-449D-A22E-A6D13006DF21}"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76D87F-0826-41DB-B015-9CDE1993B792}" type="doc">
      <dgm:prSet loTypeId="urn:microsoft.com/office/officeart/2005/8/layout/venn2" loCatId="relationship" qsTypeId="urn:microsoft.com/office/officeart/2005/8/quickstyle/3d4" qsCatId="3D" csTypeId="urn:microsoft.com/office/officeart/2005/8/colors/colorful4" csCatId="colorful" phldr="1"/>
      <dgm:spPr/>
      <dgm:t>
        <a:bodyPr/>
        <a:lstStyle/>
        <a:p>
          <a:endParaRPr lang="nl-NL"/>
        </a:p>
      </dgm:t>
    </dgm:pt>
    <dgm:pt modelId="{1869EB33-B33E-4212-8261-DC7851D28494}">
      <dgm:prSet phldrT="[Tekst]" custT="1"/>
      <dgm:spPr>
        <a:solidFill>
          <a:schemeClr val="accent1"/>
        </a:solidFill>
      </dgm:spPr>
      <dgm:t>
        <a:bodyPr/>
        <a:lstStyle/>
        <a:p>
          <a:r>
            <a:rPr lang="nl-NL" sz="1400" dirty="0" smtClean="0"/>
            <a:t>Vlaams </a:t>
          </a:r>
          <a:r>
            <a:rPr lang="nl-NL" sz="1400" dirty="0"/>
            <a:t>Instituut voor de eerste lijn</a:t>
          </a:r>
        </a:p>
      </dgm:t>
    </dgm:pt>
    <dgm:pt modelId="{DB404A29-494D-4383-AEA1-6F48D00B5E12}" type="parTrans" cxnId="{D1888EB1-B5F0-4B0E-88C3-8F269EFC0667}">
      <dgm:prSet/>
      <dgm:spPr/>
      <dgm:t>
        <a:bodyPr/>
        <a:lstStyle/>
        <a:p>
          <a:endParaRPr lang="nl-NL"/>
        </a:p>
      </dgm:t>
    </dgm:pt>
    <dgm:pt modelId="{1BB10EFB-ADB3-4B55-8FD5-8AA8BA11C3E7}" type="sibTrans" cxnId="{D1888EB1-B5F0-4B0E-88C3-8F269EFC0667}">
      <dgm:prSet/>
      <dgm:spPr/>
      <dgm:t>
        <a:bodyPr/>
        <a:lstStyle/>
        <a:p>
          <a:endParaRPr lang="nl-NL"/>
        </a:p>
      </dgm:t>
    </dgm:pt>
    <dgm:pt modelId="{A27FCE88-DE2B-4DC4-81AD-12E876CB0F5B}">
      <dgm:prSet phldrT="[Tekst]" custT="1"/>
      <dgm:spPr>
        <a:solidFill>
          <a:schemeClr val="accent2"/>
        </a:solidFill>
      </dgm:spPr>
      <dgm:t>
        <a:bodyPr/>
        <a:lstStyle/>
        <a:p>
          <a:r>
            <a:rPr lang="nl-NL" sz="1400" dirty="0"/>
            <a:t>Regionale zorgzone</a:t>
          </a:r>
        </a:p>
      </dgm:t>
    </dgm:pt>
    <dgm:pt modelId="{14B95D55-DE09-4EED-9C03-766B9A194702}" type="parTrans" cxnId="{CBB83A1A-7353-4881-8A8E-11D187840CBE}">
      <dgm:prSet/>
      <dgm:spPr/>
      <dgm:t>
        <a:bodyPr/>
        <a:lstStyle/>
        <a:p>
          <a:endParaRPr lang="nl-NL"/>
        </a:p>
      </dgm:t>
    </dgm:pt>
    <dgm:pt modelId="{FCFF9DF7-D1AA-4027-B07D-F37757539845}" type="sibTrans" cxnId="{CBB83A1A-7353-4881-8A8E-11D187840CBE}">
      <dgm:prSet/>
      <dgm:spPr/>
      <dgm:t>
        <a:bodyPr/>
        <a:lstStyle/>
        <a:p>
          <a:endParaRPr lang="nl-NL"/>
        </a:p>
      </dgm:t>
    </dgm:pt>
    <dgm:pt modelId="{13ED2975-2316-4432-91FF-450F1D67706E}">
      <dgm:prSet phldrT="[Tekst]" custT="1"/>
      <dgm:spPr>
        <a:solidFill>
          <a:schemeClr val="accent3"/>
        </a:solidFill>
      </dgm:spPr>
      <dgm:t>
        <a:bodyPr/>
        <a:lstStyle/>
        <a:p>
          <a:r>
            <a:rPr lang="nl-NL" sz="1400" dirty="0"/>
            <a:t>Eerstelijnszone</a:t>
          </a:r>
        </a:p>
      </dgm:t>
    </dgm:pt>
    <dgm:pt modelId="{5B84D72F-DCCA-484C-B8CC-1CDA7F063863}" type="parTrans" cxnId="{B4BEA1B7-6633-443A-9DFC-89204862E700}">
      <dgm:prSet/>
      <dgm:spPr/>
      <dgm:t>
        <a:bodyPr/>
        <a:lstStyle/>
        <a:p>
          <a:endParaRPr lang="nl-NL"/>
        </a:p>
      </dgm:t>
    </dgm:pt>
    <dgm:pt modelId="{C49E75C0-EAE3-4E8D-930D-792C8AAFD527}" type="sibTrans" cxnId="{B4BEA1B7-6633-443A-9DFC-89204862E700}">
      <dgm:prSet/>
      <dgm:spPr/>
      <dgm:t>
        <a:bodyPr/>
        <a:lstStyle/>
        <a:p>
          <a:endParaRPr lang="nl-NL"/>
        </a:p>
      </dgm:t>
    </dgm:pt>
    <dgm:pt modelId="{C9D0D1F5-D5CB-4A94-9D5A-74BAF85DB6EC}" type="pres">
      <dgm:prSet presAssocID="{9876D87F-0826-41DB-B015-9CDE1993B792}" presName="Name0" presStyleCnt="0">
        <dgm:presLayoutVars>
          <dgm:chMax val="7"/>
          <dgm:resizeHandles val="exact"/>
        </dgm:presLayoutVars>
      </dgm:prSet>
      <dgm:spPr/>
      <dgm:t>
        <a:bodyPr/>
        <a:lstStyle/>
        <a:p>
          <a:endParaRPr lang="nl-BE"/>
        </a:p>
      </dgm:t>
    </dgm:pt>
    <dgm:pt modelId="{94B618D4-1062-4D73-B385-E72412788DA1}" type="pres">
      <dgm:prSet presAssocID="{9876D87F-0826-41DB-B015-9CDE1993B792}" presName="comp1" presStyleCnt="0"/>
      <dgm:spPr/>
    </dgm:pt>
    <dgm:pt modelId="{BE22FA5D-20C9-4108-8DD1-1E924DD4FC1D}" type="pres">
      <dgm:prSet presAssocID="{9876D87F-0826-41DB-B015-9CDE1993B792}" presName="circle1" presStyleLbl="node1" presStyleIdx="0" presStyleCnt="3" custLinFactNeighborX="0" custLinFactNeighborY="-997"/>
      <dgm:spPr/>
      <dgm:t>
        <a:bodyPr/>
        <a:lstStyle/>
        <a:p>
          <a:endParaRPr lang="nl-BE"/>
        </a:p>
      </dgm:t>
    </dgm:pt>
    <dgm:pt modelId="{515E8C35-3642-4964-8B7A-2CE2D1EF85BC}" type="pres">
      <dgm:prSet presAssocID="{9876D87F-0826-41DB-B015-9CDE1993B792}" presName="c1text" presStyleLbl="node1" presStyleIdx="0" presStyleCnt="3">
        <dgm:presLayoutVars>
          <dgm:bulletEnabled val="1"/>
        </dgm:presLayoutVars>
      </dgm:prSet>
      <dgm:spPr/>
      <dgm:t>
        <a:bodyPr/>
        <a:lstStyle/>
        <a:p>
          <a:endParaRPr lang="nl-BE"/>
        </a:p>
      </dgm:t>
    </dgm:pt>
    <dgm:pt modelId="{55487A1A-5F0D-42D6-8960-0C31DDA76043}" type="pres">
      <dgm:prSet presAssocID="{9876D87F-0826-41DB-B015-9CDE1993B792}" presName="comp2" presStyleCnt="0"/>
      <dgm:spPr/>
    </dgm:pt>
    <dgm:pt modelId="{230A8700-1B5D-4513-8DEE-C9A1C4B9E46D}" type="pres">
      <dgm:prSet presAssocID="{9876D87F-0826-41DB-B015-9CDE1993B792}" presName="circle2" presStyleLbl="node1" presStyleIdx="1" presStyleCnt="3"/>
      <dgm:spPr/>
      <dgm:t>
        <a:bodyPr/>
        <a:lstStyle/>
        <a:p>
          <a:endParaRPr lang="nl-BE"/>
        </a:p>
      </dgm:t>
    </dgm:pt>
    <dgm:pt modelId="{87D4FBA6-3CAD-486A-8149-4724464ED7A1}" type="pres">
      <dgm:prSet presAssocID="{9876D87F-0826-41DB-B015-9CDE1993B792}" presName="c2text" presStyleLbl="node1" presStyleIdx="1" presStyleCnt="3">
        <dgm:presLayoutVars>
          <dgm:bulletEnabled val="1"/>
        </dgm:presLayoutVars>
      </dgm:prSet>
      <dgm:spPr/>
      <dgm:t>
        <a:bodyPr/>
        <a:lstStyle/>
        <a:p>
          <a:endParaRPr lang="nl-BE"/>
        </a:p>
      </dgm:t>
    </dgm:pt>
    <dgm:pt modelId="{48121F31-3789-4813-9BB7-33E87BDC8085}" type="pres">
      <dgm:prSet presAssocID="{9876D87F-0826-41DB-B015-9CDE1993B792}" presName="comp3" presStyleCnt="0"/>
      <dgm:spPr/>
    </dgm:pt>
    <dgm:pt modelId="{161B882E-5B8C-43FB-A35F-5B3EDAD19FFF}" type="pres">
      <dgm:prSet presAssocID="{9876D87F-0826-41DB-B015-9CDE1993B792}" presName="circle3" presStyleLbl="node1" presStyleIdx="2" presStyleCnt="3"/>
      <dgm:spPr/>
      <dgm:t>
        <a:bodyPr/>
        <a:lstStyle/>
        <a:p>
          <a:endParaRPr lang="nl-BE"/>
        </a:p>
      </dgm:t>
    </dgm:pt>
    <dgm:pt modelId="{B1F12A66-37FD-4856-9E9C-33816B280CED}" type="pres">
      <dgm:prSet presAssocID="{9876D87F-0826-41DB-B015-9CDE1993B792}" presName="c3text" presStyleLbl="node1" presStyleIdx="2" presStyleCnt="3">
        <dgm:presLayoutVars>
          <dgm:bulletEnabled val="1"/>
        </dgm:presLayoutVars>
      </dgm:prSet>
      <dgm:spPr/>
      <dgm:t>
        <a:bodyPr/>
        <a:lstStyle/>
        <a:p>
          <a:endParaRPr lang="nl-BE"/>
        </a:p>
      </dgm:t>
    </dgm:pt>
  </dgm:ptLst>
  <dgm:cxnLst>
    <dgm:cxn modelId="{D1888EB1-B5F0-4B0E-88C3-8F269EFC0667}" srcId="{9876D87F-0826-41DB-B015-9CDE1993B792}" destId="{1869EB33-B33E-4212-8261-DC7851D28494}" srcOrd="0" destOrd="0" parTransId="{DB404A29-494D-4383-AEA1-6F48D00B5E12}" sibTransId="{1BB10EFB-ADB3-4B55-8FD5-8AA8BA11C3E7}"/>
    <dgm:cxn modelId="{E0B247B7-0729-4F7E-806C-4577F48FB5BA}" type="presOf" srcId="{A27FCE88-DE2B-4DC4-81AD-12E876CB0F5B}" destId="{230A8700-1B5D-4513-8DEE-C9A1C4B9E46D}" srcOrd="0" destOrd="0" presId="urn:microsoft.com/office/officeart/2005/8/layout/venn2"/>
    <dgm:cxn modelId="{7B94952D-39A9-4383-B3F0-B6F019DA2669}" type="presOf" srcId="{1869EB33-B33E-4212-8261-DC7851D28494}" destId="{515E8C35-3642-4964-8B7A-2CE2D1EF85BC}" srcOrd="1" destOrd="0" presId="urn:microsoft.com/office/officeart/2005/8/layout/venn2"/>
    <dgm:cxn modelId="{6BE353B5-3D2D-4E0D-9484-E3838F3165C9}" type="presOf" srcId="{A27FCE88-DE2B-4DC4-81AD-12E876CB0F5B}" destId="{87D4FBA6-3CAD-486A-8149-4724464ED7A1}" srcOrd="1" destOrd="0" presId="urn:microsoft.com/office/officeart/2005/8/layout/venn2"/>
    <dgm:cxn modelId="{DE352679-8C3F-4259-890F-95BD4C3898D1}" type="presOf" srcId="{1869EB33-B33E-4212-8261-DC7851D28494}" destId="{BE22FA5D-20C9-4108-8DD1-1E924DD4FC1D}" srcOrd="0" destOrd="0" presId="urn:microsoft.com/office/officeart/2005/8/layout/venn2"/>
    <dgm:cxn modelId="{B4BEA1B7-6633-443A-9DFC-89204862E700}" srcId="{9876D87F-0826-41DB-B015-9CDE1993B792}" destId="{13ED2975-2316-4432-91FF-450F1D67706E}" srcOrd="2" destOrd="0" parTransId="{5B84D72F-DCCA-484C-B8CC-1CDA7F063863}" sibTransId="{C49E75C0-EAE3-4E8D-930D-792C8AAFD527}"/>
    <dgm:cxn modelId="{CBB83A1A-7353-4881-8A8E-11D187840CBE}" srcId="{9876D87F-0826-41DB-B015-9CDE1993B792}" destId="{A27FCE88-DE2B-4DC4-81AD-12E876CB0F5B}" srcOrd="1" destOrd="0" parTransId="{14B95D55-DE09-4EED-9C03-766B9A194702}" sibTransId="{FCFF9DF7-D1AA-4027-B07D-F37757539845}"/>
    <dgm:cxn modelId="{7A141C56-764B-452C-9EEF-16C06313D49C}" type="presOf" srcId="{13ED2975-2316-4432-91FF-450F1D67706E}" destId="{B1F12A66-37FD-4856-9E9C-33816B280CED}" srcOrd="1" destOrd="0" presId="urn:microsoft.com/office/officeart/2005/8/layout/venn2"/>
    <dgm:cxn modelId="{460C93F9-E2A9-44EE-BEB5-B06FBB552A2B}" type="presOf" srcId="{9876D87F-0826-41DB-B015-9CDE1993B792}" destId="{C9D0D1F5-D5CB-4A94-9D5A-74BAF85DB6EC}" srcOrd="0" destOrd="0" presId="urn:microsoft.com/office/officeart/2005/8/layout/venn2"/>
    <dgm:cxn modelId="{944D4376-5C13-4A2B-AAE8-62EE1FE18D29}" type="presOf" srcId="{13ED2975-2316-4432-91FF-450F1D67706E}" destId="{161B882E-5B8C-43FB-A35F-5B3EDAD19FFF}" srcOrd="0" destOrd="0" presId="urn:microsoft.com/office/officeart/2005/8/layout/venn2"/>
    <dgm:cxn modelId="{5A226B08-0ECE-4D86-93C4-F27D12C827E8}" type="presParOf" srcId="{C9D0D1F5-D5CB-4A94-9D5A-74BAF85DB6EC}" destId="{94B618D4-1062-4D73-B385-E72412788DA1}" srcOrd="0" destOrd="0" presId="urn:microsoft.com/office/officeart/2005/8/layout/venn2"/>
    <dgm:cxn modelId="{29759BE2-E7EB-44AF-A098-FC1158C09C24}" type="presParOf" srcId="{94B618D4-1062-4D73-B385-E72412788DA1}" destId="{BE22FA5D-20C9-4108-8DD1-1E924DD4FC1D}" srcOrd="0" destOrd="0" presId="urn:microsoft.com/office/officeart/2005/8/layout/venn2"/>
    <dgm:cxn modelId="{1CDBA079-2B68-4C14-AA34-DEF53A9CA440}" type="presParOf" srcId="{94B618D4-1062-4D73-B385-E72412788DA1}" destId="{515E8C35-3642-4964-8B7A-2CE2D1EF85BC}" srcOrd="1" destOrd="0" presId="urn:microsoft.com/office/officeart/2005/8/layout/venn2"/>
    <dgm:cxn modelId="{AE719B5E-E249-4291-92B0-111DE47F8BFF}" type="presParOf" srcId="{C9D0D1F5-D5CB-4A94-9D5A-74BAF85DB6EC}" destId="{55487A1A-5F0D-42D6-8960-0C31DDA76043}" srcOrd="1" destOrd="0" presId="urn:microsoft.com/office/officeart/2005/8/layout/venn2"/>
    <dgm:cxn modelId="{BB1CE412-DB15-48E5-9340-07EB5E2EEBBB}" type="presParOf" srcId="{55487A1A-5F0D-42D6-8960-0C31DDA76043}" destId="{230A8700-1B5D-4513-8DEE-C9A1C4B9E46D}" srcOrd="0" destOrd="0" presId="urn:microsoft.com/office/officeart/2005/8/layout/venn2"/>
    <dgm:cxn modelId="{FF4946E7-CAAF-4498-8AEB-88EFAF318F36}" type="presParOf" srcId="{55487A1A-5F0D-42D6-8960-0C31DDA76043}" destId="{87D4FBA6-3CAD-486A-8149-4724464ED7A1}" srcOrd="1" destOrd="0" presId="urn:microsoft.com/office/officeart/2005/8/layout/venn2"/>
    <dgm:cxn modelId="{E9B3E615-822D-46DC-A3DD-D7146C60DDAD}" type="presParOf" srcId="{C9D0D1F5-D5CB-4A94-9D5A-74BAF85DB6EC}" destId="{48121F31-3789-4813-9BB7-33E87BDC8085}" srcOrd="2" destOrd="0" presId="urn:microsoft.com/office/officeart/2005/8/layout/venn2"/>
    <dgm:cxn modelId="{7AA17880-C315-4BDC-BC94-8293C234ED4C}" type="presParOf" srcId="{48121F31-3789-4813-9BB7-33E87BDC8085}" destId="{161B882E-5B8C-43FB-A35F-5B3EDAD19FFF}" srcOrd="0" destOrd="0" presId="urn:microsoft.com/office/officeart/2005/8/layout/venn2"/>
    <dgm:cxn modelId="{EC192244-5AB9-4749-905D-124344421E0F}" type="presParOf" srcId="{48121F31-3789-4813-9BB7-33E87BDC8085}" destId="{B1F12A66-37FD-4856-9E9C-33816B280CED}"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0B079-F418-493F-9BF3-68A1DD23A016}">
      <dsp:nvSpPr>
        <dsp:cNvPr id="0" name=""/>
        <dsp:cNvSpPr/>
      </dsp:nvSpPr>
      <dsp:spPr>
        <a:xfrm>
          <a:off x="984" y="0"/>
          <a:ext cx="2559030" cy="421099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0980" tIns="220980" rIns="220980" bIns="220980" numCol="1" spcCol="1270" anchor="ctr" anchorCtr="0">
          <a:noAutofit/>
        </a:bodyPr>
        <a:lstStyle/>
        <a:p>
          <a:pPr lvl="0" algn="ctr" defTabSz="2578100">
            <a:lnSpc>
              <a:spcPct val="90000"/>
            </a:lnSpc>
            <a:spcBef>
              <a:spcPct val="0"/>
            </a:spcBef>
            <a:spcAft>
              <a:spcPct val="35000"/>
            </a:spcAft>
          </a:pPr>
          <a:r>
            <a:rPr lang="nl-NL" sz="5800" kern="1200"/>
            <a:t>2010</a:t>
          </a:r>
        </a:p>
      </dsp:txBody>
      <dsp:txXfrm>
        <a:off x="984" y="0"/>
        <a:ext cx="2559030" cy="1263299"/>
      </dsp:txXfrm>
    </dsp:sp>
    <dsp:sp modelId="{4C1C2514-FD65-4FBB-9416-111EA3C40D15}">
      <dsp:nvSpPr>
        <dsp:cNvPr id="0" name=""/>
        <dsp:cNvSpPr/>
      </dsp:nvSpPr>
      <dsp:spPr>
        <a:xfrm>
          <a:off x="256887" y="1263299"/>
          <a:ext cx="2047224" cy="273714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nl-NL" sz="1300" kern="1200" dirty="0"/>
            <a:t>Conferentie eerstelijnszorg (11 december </a:t>
          </a:r>
          <a:r>
            <a:rPr lang="nl-NL" sz="1300" kern="1200" dirty="0" smtClean="0"/>
            <a:t>2010)</a:t>
          </a:r>
          <a:endParaRPr lang="nl-NL" sz="1300" kern="1200" dirty="0"/>
        </a:p>
      </dsp:txBody>
      <dsp:txXfrm>
        <a:off x="316848" y="1323260"/>
        <a:ext cx="1927302" cy="2617226"/>
      </dsp:txXfrm>
    </dsp:sp>
    <dsp:sp modelId="{6D65AFFB-83C6-4B15-BF1E-DFC386F03DD5}">
      <dsp:nvSpPr>
        <dsp:cNvPr id="0" name=""/>
        <dsp:cNvSpPr/>
      </dsp:nvSpPr>
      <dsp:spPr>
        <a:xfrm>
          <a:off x="2751941" y="0"/>
          <a:ext cx="2559030" cy="421099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0980" tIns="220980" rIns="220980" bIns="220980" numCol="1" spcCol="1270" anchor="ctr" anchorCtr="0">
          <a:noAutofit/>
        </a:bodyPr>
        <a:lstStyle/>
        <a:p>
          <a:pPr lvl="0" algn="ctr" defTabSz="2578100">
            <a:lnSpc>
              <a:spcPct val="90000"/>
            </a:lnSpc>
            <a:spcBef>
              <a:spcPct val="0"/>
            </a:spcBef>
            <a:spcAft>
              <a:spcPct val="35000"/>
            </a:spcAft>
          </a:pPr>
          <a:r>
            <a:rPr lang="nl-NL" sz="5800" kern="1200"/>
            <a:t>2013</a:t>
          </a:r>
        </a:p>
      </dsp:txBody>
      <dsp:txXfrm>
        <a:off x="2751941" y="0"/>
        <a:ext cx="2559030" cy="1263299"/>
      </dsp:txXfrm>
    </dsp:sp>
    <dsp:sp modelId="{5C4E4E8E-3C69-4E22-8D59-80EA6C955144}">
      <dsp:nvSpPr>
        <dsp:cNvPr id="0" name=""/>
        <dsp:cNvSpPr/>
      </dsp:nvSpPr>
      <dsp:spPr>
        <a:xfrm>
          <a:off x="3007844" y="1263299"/>
          <a:ext cx="2047224" cy="273714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nl-NL" sz="1300" kern="1200"/>
            <a:t>Symposium eerstelijnsgezondheidszorg</a:t>
          </a:r>
        </a:p>
      </dsp:txBody>
      <dsp:txXfrm>
        <a:off x="3067805" y="1323260"/>
        <a:ext cx="1927302" cy="2617226"/>
      </dsp:txXfrm>
    </dsp:sp>
    <dsp:sp modelId="{A43D8BB1-A8E1-46CD-86C8-D8604208FEB8}">
      <dsp:nvSpPr>
        <dsp:cNvPr id="0" name=""/>
        <dsp:cNvSpPr/>
      </dsp:nvSpPr>
      <dsp:spPr>
        <a:xfrm>
          <a:off x="5502898" y="0"/>
          <a:ext cx="2559030" cy="421099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0980" tIns="220980" rIns="220980" bIns="220980" numCol="1" spcCol="1270" anchor="ctr" anchorCtr="0">
          <a:noAutofit/>
        </a:bodyPr>
        <a:lstStyle/>
        <a:p>
          <a:pPr lvl="0" algn="ctr" defTabSz="2578100">
            <a:lnSpc>
              <a:spcPct val="90000"/>
            </a:lnSpc>
            <a:spcBef>
              <a:spcPct val="0"/>
            </a:spcBef>
            <a:spcAft>
              <a:spcPct val="35000"/>
            </a:spcAft>
          </a:pPr>
          <a:r>
            <a:rPr lang="nl-NL" sz="5800" kern="1200"/>
            <a:t>2017</a:t>
          </a:r>
        </a:p>
      </dsp:txBody>
      <dsp:txXfrm>
        <a:off x="5502898" y="0"/>
        <a:ext cx="2559030" cy="1263299"/>
      </dsp:txXfrm>
    </dsp:sp>
    <dsp:sp modelId="{48BCBD80-13F9-43C5-AA80-EF6911274D32}">
      <dsp:nvSpPr>
        <dsp:cNvPr id="0" name=""/>
        <dsp:cNvSpPr/>
      </dsp:nvSpPr>
      <dsp:spPr>
        <a:xfrm>
          <a:off x="5758801" y="1264533"/>
          <a:ext cx="2047224" cy="126967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nl-NL" sz="1300" kern="1200"/>
            <a:t>6 voorbereidende werkgroepen (2016-2017)</a:t>
          </a:r>
        </a:p>
      </dsp:txBody>
      <dsp:txXfrm>
        <a:off x="5795988" y="1301720"/>
        <a:ext cx="1972850" cy="1195299"/>
      </dsp:txXfrm>
    </dsp:sp>
    <dsp:sp modelId="{91ED3A4C-D662-49A4-BA0D-A507FF68115A}">
      <dsp:nvSpPr>
        <dsp:cNvPr id="0" name=""/>
        <dsp:cNvSpPr/>
      </dsp:nvSpPr>
      <dsp:spPr>
        <a:xfrm>
          <a:off x="5758801" y="2729540"/>
          <a:ext cx="2047224" cy="126967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nl-NL" sz="1300" kern="1200"/>
            <a:t>Conferentie eerstelijnszorg (16 februari 2017)</a:t>
          </a:r>
        </a:p>
      </dsp:txBody>
      <dsp:txXfrm>
        <a:off x="5795988" y="2766727"/>
        <a:ext cx="1972850" cy="1195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2FA5D-20C9-4108-8DD1-1E924DD4FC1D}">
      <dsp:nvSpPr>
        <dsp:cNvPr id="0" name=""/>
        <dsp:cNvSpPr/>
      </dsp:nvSpPr>
      <dsp:spPr>
        <a:xfrm>
          <a:off x="1883555" y="0"/>
          <a:ext cx="4248894" cy="4248894"/>
        </a:xfrm>
        <a:prstGeom prst="ellipse">
          <a:avLst/>
        </a:prstGeom>
        <a:solidFill>
          <a:schemeClr val="accent1"/>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nl-NL" sz="1800" kern="1200" dirty="0" smtClean="0"/>
            <a:t>Vlaams </a:t>
          </a:r>
          <a:r>
            <a:rPr lang="nl-NL" sz="1800" kern="1200" dirty="0"/>
            <a:t>Instituut voor de eerste lijn</a:t>
          </a:r>
        </a:p>
      </dsp:txBody>
      <dsp:txXfrm>
        <a:off x="3265508" y="212444"/>
        <a:ext cx="1484988" cy="637334"/>
      </dsp:txXfrm>
    </dsp:sp>
    <dsp:sp modelId="{230A8700-1B5D-4513-8DEE-C9A1C4B9E46D}">
      <dsp:nvSpPr>
        <dsp:cNvPr id="0" name=""/>
        <dsp:cNvSpPr/>
      </dsp:nvSpPr>
      <dsp:spPr>
        <a:xfrm>
          <a:off x="2438694" y="1113019"/>
          <a:ext cx="3186670" cy="3135874"/>
        </a:xfrm>
        <a:prstGeom prst="ellipse">
          <a:avLst/>
        </a:prstGeom>
        <a:solidFill>
          <a:schemeClr val="accent2"/>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nl-NL" sz="2000" kern="1200" dirty="0" smtClean="0"/>
        </a:p>
        <a:p>
          <a:pPr lvl="0" algn="ctr" defTabSz="889000">
            <a:lnSpc>
              <a:spcPct val="90000"/>
            </a:lnSpc>
            <a:spcBef>
              <a:spcPct val="0"/>
            </a:spcBef>
            <a:spcAft>
              <a:spcPct val="35000"/>
            </a:spcAft>
          </a:pPr>
          <a:r>
            <a:rPr lang="nl-NL" sz="2000" kern="1200" dirty="0" smtClean="0"/>
            <a:t>Regionale </a:t>
          </a:r>
          <a:r>
            <a:rPr lang="nl-NL" sz="2000" kern="1200" dirty="0"/>
            <a:t>zorgzone</a:t>
          </a:r>
        </a:p>
      </dsp:txBody>
      <dsp:txXfrm>
        <a:off x="3289535" y="1309011"/>
        <a:ext cx="1484988" cy="587976"/>
      </dsp:txXfrm>
    </dsp:sp>
    <dsp:sp modelId="{161B882E-5B8C-43FB-A35F-5B3EDAD19FFF}">
      <dsp:nvSpPr>
        <dsp:cNvPr id="0" name=""/>
        <dsp:cNvSpPr/>
      </dsp:nvSpPr>
      <dsp:spPr>
        <a:xfrm>
          <a:off x="3074350" y="2261144"/>
          <a:ext cx="1915358" cy="1968236"/>
        </a:xfrm>
        <a:prstGeom prst="ellipse">
          <a:avLst/>
        </a:prstGeom>
        <a:solidFill>
          <a:schemeClr val="accent3"/>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nl-NL" sz="2000" kern="1200" dirty="0"/>
            <a:t>Eerstelijnszone</a:t>
          </a:r>
        </a:p>
      </dsp:txBody>
      <dsp:txXfrm>
        <a:off x="3354848" y="2753203"/>
        <a:ext cx="1354363" cy="9841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2FA5D-20C9-4108-8DD1-1E924DD4FC1D}">
      <dsp:nvSpPr>
        <dsp:cNvPr id="0" name=""/>
        <dsp:cNvSpPr/>
      </dsp:nvSpPr>
      <dsp:spPr>
        <a:xfrm>
          <a:off x="76199" y="0"/>
          <a:ext cx="3423139" cy="3423139"/>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nl-NL" sz="1100" kern="1200"/>
            <a:t>Vlaams Instituut voor de eerste lijn</a:t>
          </a:r>
        </a:p>
      </dsp:txBody>
      <dsp:txXfrm>
        <a:off x="1189575" y="171156"/>
        <a:ext cx="1196387" cy="513470"/>
      </dsp:txXfrm>
    </dsp:sp>
    <dsp:sp modelId="{230A8700-1B5D-4513-8DEE-C9A1C4B9E46D}">
      <dsp:nvSpPr>
        <dsp:cNvPr id="0" name=""/>
        <dsp:cNvSpPr/>
      </dsp:nvSpPr>
      <dsp:spPr>
        <a:xfrm>
          <a:off x="504091" y="855784"/>
          <a:ext cx="2567354" cy="2567354"/>
        </a:xfrm>
        <a:prstGeom prst="ellipse">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nl-NL" sz="1100" kern="1200"/>
            <a:t>Regionale zorgzone</a:t>
          </a:r>
        </a:p>
      </dsp:txBody>
      <dsp:txXfrm>
        <a:off x="1189575" y="1016244"/>
        <a:ext cx="1196387" cy="481378"/>
      </dsp:txXfrm>
    </dsp:sp>
    <dsp:sp modelId="{161B882E-5B8C-43FB-A35F-5B3EDAD19FFF}">
      <dsp:nvSpPr>
        <dsp:cNvPr id="0" name=""/>
        <dsp:cNvSpPr/>
      </dsp:nvSpPr>
      <dsp:spPr>
        <a:xfrm>
          <a:off x="855785" y="1711569"/>
          <a:ext cx="1863967" cy="1711569"/>
        </a:xfrm>
        <a:prstGeom prst="ellips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nl-NL" sz="1800" b="1" u="sng" kern="1200" dirty="0" smtClean="0"/>
            <a:t>Eerstelijns-zone</a:t>
          </a:r>
          <a:endParaRPr lang="nl-NL" sz="1800" b="1" u="sng" kern="1200" dirty="0"/>
        </a:p>
      </dsp:txBody>
      <dsp:txXfrm>
        <a:off x="1128756" y="2139461"/>
        <a:ext cx="1318024" cy="8557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2FA5D-20C9-4108-8DD1-1E924DD4FC1D}">
      <dsp:nvSpPr>
        <dsp:cNvPr id="0" name=""/>
        <dsp:cNvSpPr/>
      </dsp:nvSpPr>
      <dsp:spPr>
        <a:xfrm>
          <a:off x="0" y="241163"/>
          <a:ext cx="3437190" cy="3437190"/>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nl-NL" sz="1100" kern="1200"/>
            <a:t>Vlaams Instituut voor de eerste lijn</a:t>
          </a:r>
        </a:p>
      </dsp:txBody>
      <dsp:txXfrm>
        <a:off x="1117946" y="413023"/>
        <a:ext cx="1201297" cy="515578"/>
      </dsp:txXfrm>
    </dsp:sp>
    <dsp:sp modelId="{230A8700-1B5D-4513-8DEE-C9A1C4B9E46D}">
      <dsp:nvSpPr>
        <dsp:cNvPr id="0" name=""/>
        <dsp:cNvSpPr/>
      </dsp:nvSpPr>
      <dsp:spPr>
        <a:xfrm>
          <a:off x="429648" y="1100461"/>
          <a:ext cx="2577892" cy="2577892"/>
        </a:xfrm>
        <a:prstGeom prst="ellipse">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nl-NL" sz="1800" b="1" u="sng" kern="1200" dirty="0"/>
            <a:t>Regionale zorgzone</a:t>
          </a:r>
        </a:p>
      </dsp:txBody>
      <dsp:txXfrm>
        <a:off x="1117946" y="1261579"/>
        <a:ext cx="1201297" cy="483354"/>
      </dsp:txXfrm>
    </dsp:sp>
    <dsp:sp modelId="{161B882E-5B8C-43FB-A35F-5B3EDAD19FFF}">
      <dsp:nvSpPr>
        <dsp:cNvPr id="0" name=""/>
        <dsp:cNvSpPr/>
      </dsp:nvSpPr>
      <dsp:spPr>
        <a:xfrm>
          <a:off x="859297" y="1959759"/>
          <a:ext cx="1718595" cy="1718595"/>
        </a:xfrm>
        <a:prstGeom prst="ellips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nl-NL" sz="1100" kern="1200"/>
            <a:t>Eerstelijnszone</a:t>
          </a:r>
        </a:p>
      </dsp:txBody>
      <dsp:txXfrm>
        <a:off x="1110979" y="2389407"/>
        <a:ext cx="1215230" cy="8592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2FA5D-20C9-4108-8DD1-1E924DD4FC1D}">
      <dsp:nvSpPr>
        <dsp:cNvPr id="0" name=""/>
        <dsp:cNvSpPr/>
      </dsp:nvSpPr>
      <dsp:spPr>
        <a:xfrm>
          <a:off x="0" y="433918"/>
          <a:ext cx="3448913" cy="3448913"/>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nl-NL" sz="1600" b="1" u="sng" kern="1200" dirty="0"/>
            <a:t>Vlaams Instituut voor de eerste lijn</a:t>
          </a:r>
        </a:p>
      </dsp:txBody>
      <dsp:txXfrm>
        <a:off x="1121758" y="606364"/>
        <a:ext cx="1205395" cy="517336"/>
      </dsp:txXfrm>
    </dsp:sp>
    <dsp:sp modelId="{230A8700-1B5D-4513-8DEE-C9A1C4B9E46D}">
      <dsp:nvSpPr>
        <dsp:cNvPr id="0" name=""/>
        <dsp:cNvSpPr/>
      </dsp:nvSpPr>
      <dsp:spPr>
        <a:xfrm>
          <a:off x="464947" y="1451024"/>
          <a:ext cx="2586684" cy="2412316"/>
        </a:xfrm>
        <a:prstGeom prst="ellipse">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nl-NL" sz="1000" b="1" kern="1200"/>
            <a:t>Regionale zorgzone</a:t>
          </a:r>
          <a:endParaRPr lang="nl-NL" sz="1400" b="1" kern="1200"/>
        </a:p>
      </dsp:txBody>
      <dsp:txXfrm>
        <a:off x="1155592" y="1601794"/>
        <a:ext cx="1205395" cy="452309"/>
      </dsp:txXfrm>
    </dsp:sp>
    <dsp:sp modelId="{CDD3266C-75BA-420D-97B2-B8036724C9C1}">
      <dsp:nvSpPr>
        <dsp:cNvPr id="0" name=""/>
        <dsp:cNvSpPr/>
      </dsp:nvSpPr>
      <dsp:spPr>
        <a:xfrm>
          <a:off x="896044" y="2124437"/>
          <a:ext cx="1724456" cy="1724456"/>
        </a:xfrm>
        <a:prstGeom prst="ellips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nl-NL" sz="1000" kern="1200"/>
            <a:t>Eerstelijnszone</a:t>
          </a:r>
        </a:p>
      </dsp:txBody>
      <dsp:txXfrm>
        <a:off x="1148585" y="2555551"/>
        <a:ext cx="1219374" cy="8622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2FA5D-20C9-4108-8DD1-1E924DD4FC1D}">
      <dsp:nvSpPr>
        <dsp:cNvPr id="0" name=""/>
        <dsp:cNvSpPr/>
      </dsp:nvSpPr>
      <dsp:spPr>
        <a:xfrm>
          <a:off x="0" y="49877"/>
          <a:ext cx="4068023" cy="4068023"/>
        </a:xfrm>
        <a:prstGeom prst="ellipse">
          <a:avLst/>
        </a:prstGeom>
        <a:solidFill>
          <a:schemeClr val="accent1"/>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nl-NL" sz="1400" kern="1200" dirty="0" smtClean="0"/>
            <a:t>Vlaams </a:t>
          </a:r>
          <a:r>
            <a:rPr lang="nl-NL" sz="1400" kern="1200" dirty="0"/>
            <a:t>Instituut voor de eerste lijn</a:t>
          </a:r>
        </a:p>
      </dsp:txBody>
      <dsp:txXfrm>
        <a:off x="1323124" y="253278"/>
        <a:ext cx="1421774" cy="610203"/>
      </dsp:txXfrm>
    </dsp:sp>
    <dsp:sp modelId="{230A8700-1B5D-4513-8DEE-C9A1C4B9E46D}">
      <dsp:nvSpPr>
        <dsp:cNvPr id="0" name=""/>
        <dsp:cNvSpPr/>
      </dsp:nvSpPr>
      <dsp:spPr>
        <a:xfrm>
          <a:off x="508502" y="1107441"/>
          <a:ext cx="3051017" cy="3051017"/>
        </a:xfrm>
        <a:prstGeom prst="ellipse">
          <a:avLst/>
        </a:prstGeom>
        <a:solidFill>
          <a:schemeClr val="accent2"/>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nl-NL" sz="1400" kern="1200" dirty="0"/>
            <a:t>Regionale zorgzone</a:t>
          </a:r>
        </a:p>
      </dsp:txBody>
      <dsp:txXfrm>
        <a:off x="1323124" y="1298129"/>
        <a:ext cx="1421774" cy="572065"/>
      </dsp:txXfrm>
    </dsp:sp>
    <dsp:sp modelId="{161B882E-5B8C-43FB-A35F-5B3EDAD19FFF}">
      <dsp:nvSpPr>
        <dsp:cNvPr id="0" name=""/>
        <dsp:cNvSpPr/>
      </dsp:nvSpPr>
      <dsp:spPr>
        <a:xfrm>
          <a:off x="1017005" y="2124447"/>
          <a:ext cx="2034011" cy="2034011"/>
        </a:xfrm>
        <a:prstGeom prst="ellipse">
          <a:avLst/>
        </a:prstGeom>
        <a:solidFill>
          <a:schemeClr val="accent3"/>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nl-NL" sz="1400" kern="1200" dirty="0"/>
            <a:t>Eerstelijnszone</a:t>
          </a:r>
        </a:p>
      </dsp:txBody>
      <dsp:txXfrm>
        <a:off x="1314879" y="2632949"/>
        <a:ext cx="1438263" cy="101700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EC7429-979C-4A39-AE83-94CC4563DCC5}" type="datetimeFigureOut">
              <a:rPr lang="en-GB" smtClean="0"/>
              <a:t>23/09/2017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2FD435D-AD93-4368-8011-BD2A1FA7D431}" type="slidenum">
              <a:rPr lang="en-GB" smtClean="0"/>
              <a:t>‹#›</a:t>
            </a:fld>
            <a:endParaRPr lang="en-GB"/>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68651F-2F3D-4030-BD8A-3B3E10B25AB8}" type="datetimeFigureOut">
              <a:rPr lang="en-GB" smtClean="0"/>
              <a:t>23/09/2017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560EDD-2BC4-4CC8-A405-5B04EFFBC6EA}" type="slidenum">
              <a:rPr lang="en-GB" smtClean="0"/>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DE560EDD-2BC4-4CC8-A405-5B04EFFBC6EA}" type="slidenum">
              <a:rPr lang="en-GB" smtClean="0"/>
              <a:t>4</a:t>
            </a:fld>
            <a:endParaRPr lang="en-GB"/>
          </a:p>
        </p:txBody>
      </p:sp>
    </p:spTree>
    <p:extLst>
      <p:ext uri="{BB962C8B-B14F-4D97-AF65-F5344CB8AC3E}">
        <p14:creationId xmlns:p14="http://schemas.microsoft.com/office/powerpoint/2010/main" val="3732703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t>De bekendmaking van de geselecteerde projecten gebeurt op 2 mei. Er wordt per project een kick-off voorzien. Daarnaast zal er ook per project een tweedaagse opstart voorzien worden, met het veranderteam.</a:t>
            </a:r>
          </a:p>
          <a:p>
            <a:endParaRPr lang="nl-BE"/>
          </a:p>
        </p:txBody>
      </p:sp>
      <p:sp>
        <p:nvSpPr>
          <p:cNvPr id="4" name="Tijdelijke aanduiding voor dianummer 3"/>
          <p:cNvSpPr>
            <a:spLocks noGrp="1"/>
          </p:cNvSpPr>
          <p:nvPr>
            <p:ph type="sldNum" sz="quarter" idx="10"/>
          </p:nvPr>
        </p:nvSpPr>
        <p:spPr/>
        <p:txBody>
          <a:bodyPr/>
          <a:lstStyle/>
          <a:p>
            <a:fld id="{DE560EDD-2BC4-4CC8-A405-5B04EFFBC6EA}" type="slidenum">
              <a:rPr lang="en-GB" smtClean="0"/>
              <a:t>26</a:t>
            </a:fld>
            <a:endParaRPr lang="en-GB"/>
          </a:p>
        </p:txBody>
      </p:sp>
    </p:spTree>
    <p:extLst>
      <p:ext uri="{BB962C8B-B14F-4D97-AF65-F5344CB8AC3E}">
        <p14:creationId xmlns:p14="http://schemas.microsoft.com/office/powerpoint/2010/main" val="1702904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Afstemming met welzijnssteunpunt</a:t>
            </a:r>
            <a:r>
              <a:rPr lang="nl-BE" baseline="0"/>
              <a:t> en steunpunt ggz</a:t>
            </a:r>
            <a:endParaRPr lang="nl-BE"/>
          </a:p>
        </p:txBody>
      </p:sp>
      <p:sp>
        <p:nvSpPr>
          <p:cNvPr id="4" name="Tijdelijke aanduiding voor dianummer 3"/>
          <p:cNvSpPr>
            <a:spLocks noGrp="1"/>
          </p:cNvSpPr>
          <p:nvPr>
            <p:ph type="sldNum" sz="quarter" idx="10"/>
          </p:nvPr>
        </p:nvSpPr>
        <p:spPr/>
        <p:txBody>
          <a:bodyPr/>
          <a:lstStyle/>
          <a:p>
            <a:fld id="{DE560EDD-2BC4-4CC8-A405-5B04EFFBC6EA}" type="slidenum">
              <a:rPr lang="en-GB" smtClean="0"/>
              <a:t>29</a:t>
            </a:fld>
            <a:endParaRPr lang="en-GB"/>
          </a:p>
        </p:txBody>
      </p:sp>
    </p:spTree>
    <p:extLst>
      <p:ext uri="{BB962C8B-B14F-4D97-AF65-F5344CB8AC3E}">
        <p14:creationId xmlns:p14="http://schemas.microsoft.com/office/powerpoint/2010/main" val="670027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Beleidsacties op deze vlakken</a:t>
            </a:r>
          </a:p>
        </p:txBody>
      </p:sp>
      <p:sp>
        <p:nvSpPr>
          <p:cNvPr id="4" name="Tijdelijke aanduiding voor dianummer 3"/>
          <p:cNvSpPr>
            <a:spLocks noGrp="1"/>
          </p:cNvSpPr>
          <p:nvPr>
            <p:ph type="sldNum" sz="quarter" idx="10"/>
          </p:nvPr>
        </p:nvSpPr>
        <p:spPr/>
        <p:txBody>
          <a:bodyPr/>
          <a:lstStyle/>
          <a:p>
            <a:fld id="{DE560EDD-2BC4-4CC8-A405-5B04EFFBC6EA}" type="slidenum">
              <a:rPr lang="en-GB" smtClean="0"/>
              <a:t>32</a:t>
            </a:fld>
            <a:endParaRPr lang="en-GB"/>
          </a:p>
        </p:txBody>
      </p:sp>
    </p:spTree>
    <p:extLst>
      <p:ext uri="{BB962C8B-B14F-4D97-AF65-F5344CB8AC3E}">
        <p14:creationId xmlns:p14="http://schemas.microsoft.com/office/powerpoint/2010/main" val="3914729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DE560EDD-2BC4-4CC8-A405-5B04EFFBC6EA}" type="slidenum">
              <a:rPr lang="en-GB" smtClean="0"/>
              <a:t>5</a:t>
            </a:fld>
            <a:endParaRPr lang="en-GB"/>
          </a:p>
        </p:txBody>
      </p:sp>
    </p:spTree>
    <p:extLst>
      <p:ext uri="{BB962C8B-B14F-4D97-AF65-F5344CB8AC3E}">
        <p14:creationId xmlns:p14="http://schemas.microsoft.com/office/powerpoint/2010/main" val="329725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a:solidFill>
                  <a:schemeClr val="tx1"/>
                </a:solidFill>
                <a:effectLst/>
                <a:latin typeface="+mn-lt"/>
                <a:ea typeface="+mn-ea"/>
                <a:cs typeface="+mn-cs"/>
              </a:rPr>
              <a:t>Wijziging van de bijzondere wet tot hervorming der instellingen dateert van 6 januari 2014 (BS 31 januari 2014).</a:t>
            </a:r>
            <a:endParaRPr lang="nl-BE"/>
          </a:p>
        </p:txBody>
      </p:sp>
      <p:sp>
        <p:nvSpPr>
          <p:cNvPr id="4" name="Tijdelijke aanduiding voor dianummer 3"/>
          <p:cNvSpPr>
            <a:spLocks noGrp="1"/>
          </p:cNvSpPr>
          <p:nvPr>
            <p:ph type="sldNum" sz="quarter" idx="10"/>
          </p:nvPr>
        </p:nvSpPr>
        <p:spPr/>
        <p:txBody>
          <a:bodyPr/>
          <a:lstStyle/>
          <a:p>
            <a:fld id="{DE560EDD-2BC4-4CC8-A405-5B04EFFBC6EA}" type="slidenum">
              <a:rPr lang="en-GB" smtClean="0"/>
              <a:t>9</a:t>
            </a:fld>
            <a:endParaRPr lang="en-GB"/>
          </a:p>
        </p:txBody>
      </p:sp>
    </p:spTree>
    <p:extLst>
      <p:ext uri="{BB962C8B-B14F-4D97-AF65-F5344CB8AC3E}">
        <p14:creationId xmlns:p14="http://schemas.microsoft.com/office/powerpoint/2010/main" val="255741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E560EDD-2BC4-4CC8-A405-5B04EFFBC6EA}" type="slidenum">
              <a:rPr lang="en-GB" smtClean="0"/>
              <a:t>12</a:t>
            </a:fld>
            <a:endParaRPr lang="en-GB"/>
          </a:p>
        </p:txBody>
      </p:sp>
    </p:spTree>
    <p:extLst>
      <p:ext uri="{BB962C8B-B14F-4D97-AF65-F5344CB8AC3E}">
        <p14:creationId xmlns:p14="http://schemas.microsoft.com/office/powerpoint/2010/main" val="3001807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Integrale benadering: het helpen realiseren van de persoonlijke gewenst en</a:t>
            </a:r>
            <a:r>
              <a:rPr lang="nl-BE" baseline="0"/>
              <a:t> best mogelijke levenskwaliteit vormt het einddoel van de zorg en ondersteuning. Om dit doel te bereiken, is een integrale benadering nodig. In zo’n benadering staat de persoon centraal en gaan de zorgaanbieders samen met die persoon op weg naar de optimale en best mogelijke levenskwaliteit.</a:t>
            </a:r>
          </a:p>
          <a:p>
            <a:r>
              <a:rPr lang="nl-BE" baseline="0"/>
              <a:t>Het opnemen van de regierol door de persoon noemen we zelfmanagement. Bij voldoende autonomie en bereidheid tot autonomie, staat die rol buiten discussie. Bij verminderde autonomie kan er nood zijn aan het tijdelijk of permanent overnemen van die rol door een persoon naar keuze, bv de mantelzorger of een professionele zorgaanbieder. Om die regierol te kunnen opnemen, moet al van jongs af aan gewerkt worden aan gezondheidsvaardigheden en zelfversterking.</a:t>
            </a:r>
          </a:p>
          <a:p>
            <a:endParaRPr lang="nl-BE" baseline="0"/>
          </a:p>
          <a:p>
            <a:r>
              <a:rPr lang="nl-BE" baseline="0"/>
              <a:t>De informele zorg is de eerste partij om de regierol op te nemen, als de persoon met een zorgnood dit niet of niet meer kan. De informele zorg staat in een gelijkwaardige positie in het zorgproces als de professionele zorgaanbieders.</a:t>
            </a:r>
          </a:p>
          <a:p>
            <a:endParaRPr lang="nl-BE" baseline="0"/>
          </a:p>
          <a:p>
            <a:r>
              <a:rPr lang="nl-BE" baseline="0"/>
              <a:t>Personen met een complexe en langdurige zorgnood formuleren zorg- en ondersteuningsdoelen. Deze worden geënt op de analyse van de levensdoelen van de persoon en geven dus in termen van zorg en ondersteuning weer hoe de levensdoelen kunnen gerealiseerd worden.</a:t>
            </a:r>
          </a:p>
          <a:p>
            <a:endParaRPr lang="nl-BE" baseline="0"/>
          </a:p>
          <a:p>
            <a:r>
              <a:rPr lang="nl-BE" baseline="0"/>
              <a:t>De zorgactoren in de eerste lijn hebben een rol te vervullen in een lokale invulling van de Vlaamse gezondheidsdoelstellingen door het gebruik van gevalideerde methodieken en van andere objectieven van het preventiebeleid. </a:t>
            </a:r>
          </a:p>
          <a:p>
            <a:endParaRPr lang="nl-BE" baseline="0"/>
          </a:p>
          <a:p>
            <a:r>
              <a:rPr lang="nl-BE" baseline="0"/>
              <a:t>Personen met een zorgnood of zorgvraag of hun mantelzorgers zoeken vaak naar informatie en een gepast antwoord. Een bereikbaar, laagdrempelig, lokaal onthaal (zowel fysiek als digitaal) kan hier ingezet worden om snel nuttige en objectieve informatie en ondersteuning te bieden. Het geïntegreerd breed onthaal (CAW, OCMW en DMW van de ziekenfondsen) loopt momenteel in 11 pilootprojecten. In deze pilootprojecten moet maximaal ingezet worden op de verbinding tussen zorg en welzijn.</a:t>
            </a:r>
          </a:p>
          <a:p>
            <a:endParaRPr lang="nl-BE" baseline="0"/>
          </a:p>
          <a:p>
            <a:r>
              <a:rPr lang="nl-BE"/>
              <a:t>De organisatie van de eerstelijnszorg kan niet los gezien worden van het lokale</a:t>
            </a:r>
            <a:r>
              <a:rPr lang="nl-BE" baseline="0"/>
              <a:t> sociale beleid. Dit zal zijn weerklank vinden in een nieuw decreet lokaal sociaal beleid. Zo zullen de lokale besturen de opdracht krijgen inclusieve en integrale lokale sociale beleidsdoelstellingen op te nemen in hun meerjarenplan. Daarnaast is er ook een belangrijke rol op vlak van een maximale afstemming van het zorgaanbod op de lokale noden. Lokale besturen hebben een rol te vervullen op vlak van het geïntegreerd breed onthaal en de buurtgerichte zorg.</a:t>
            </a:r>
          </a:p>
          <a:p>
            <a:endParaRPr lang="nl-BE" baseline="0"/>
          </a:p>
          <a:p>
            <a:r>
              <a:rPr lang="nl-BE" baseline="0"/>
              <a:t>Zowel de residentiële ouderenzorg als de thuiszorg zijn momenteel volop in beweging. In de conceptnota “Vlaams welzijns- en zorgbeleid voor ouderen. Dichtbij en integraal. Visie en veranderagenda” wordt het toekomstige zorg- en ondersteuningsbeleid voor de ouder wordende Vlaming geschetst. De inhoud van de nota is complementair aan de beleidsvisie op de geïntegreerde zorgverlening in de eerste lijn. In uitvoering van deze conceptnota wordt een geactualiseerd werkingskader uitgewerkt.</a:t>
            </a:r>
          </a:p>
          <a:p>
            <a:endParaRPr lang="nl-BE" baseline="0"/>
          </a:p>
        </p:txBody>
      </p:sp>
      <p:sp>
        <p:nvSpPr>
          <p:cNvPr id="4" name="Tijdelijke aanduiding voor dianummer 3"/>
          <p:cNvSpPr>
            <a:spLocks noGrp="1"/>
          </p:cNvSpPr>
          <p:nvPr>
            <p:ph type="sldNum" sz="quarter" idx="10"/>
          </p:nvPr>
        </p:nvSpPr>
        <p:spPr/>
        <p:txBody>
          <a:bodyPr/>
          <a:lstStyle/>
          <a:p>
            <a:fld id="{DE560EDD-2BC4-4CC8-A405-5B04EFFBC6EA}" type="slidenum">
              <a:rPr lang="en-GB" smtClean="0"/>
              <a:t>14</a:t>
            </a:fld>
            <a:endParaRPr lang="en-GB"/>
          </a:p>
        </p:txBody>
      </p:sp>
    </p:spTree>
    <p:extLst>
      <p:ext uri="{BB962C8B-B14F-4D97-AF65-F5344CB8AC3E}">
        <p14:creationId xmlns:p14="http://schemas.microsoft.com/office/powerpoint/2010/main" val="924168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Het verder inzetten op een digitalisering</a:t>
            </a:r>
            <a:r>
              <a:rPr lang="nl-BE" baseline="0"/>
              <a:t> van de zorgverlening staat op de agenda: een digitaal zorg- en ondersteuningsplan voor de zorgaanbieders, Vitalink verder uitbouwen met journaal en agenda, BelRAI als uniform inschalingsinstrument, transparantie creëren rond mobile health, verderzetting van het actieplan </a:t>
            </a:r>
            <a:r>
              <a:rPr lang="nl-BE" baseline="0" err="1"/>
              <a:t>eWZC</a:t>
            </a:r>
            <a:r>
              <a:rPr lang="nl-BE" baseline="0"/>
              <a:t>.</a:t>
            </a:r>
          </a:p>
          <a:p>
            <a:endParaRPr lang="nl-BE" baseline="0"/>
          </a:p>
          <a:p>
            <a:r>
              <a:rPr lang="nl-BE" baseline="0"/>
              <a:t>De regelgeving rond het multidisciplinair overleg wordt grondig herzien. De voorwaarden voor case management worden in proefprojecten uitgetest, zodat een brede uitrol in Vlaanderen mogelijk wordt. Bestaande vormen van case management en zorgcoördinatie worden op de Vlaamse visie afgestemd. Het zorgteam wordt door de eerstelijnszone ondersteund bij het implementeren van de methodiek van geïntegreerde zorgplanning.</a:t>
            </a:r>
          </a:p>
          <a:p>
            <a:endParaRPr lang="nl-BE" baseline="0"/>
          </a:p>
          <a:p>
            <a:r>
              <a:rPr lang="nl-BE" sz="1200"/>
              <a:t>Goede afstemming met de ziekenhuizen op het regionaalstedelijk niveau, op basis van een Vlaams kader. Afstemming moet leiden tot een voldoende beschikbaar en bereikbaar kwalitatief aanbod aan </a:t>
            </a:r>
            <a:r>
              <a:rPr lang="nl-BE" sz="1200" err="1"/>
              <a:t>basisspecialistische</a:t>
            </a:r>
            <a:r>
              <a:rPr lang="nl-BE" sz="1200"/>
              <a:t> zorg in elke regionale zorgzone. Het instrument is de zorgstrategische planning.</a:t>
            </a:r>
            <a:endParaRPr lang="nl-BE"/>
          </a:p>
          <a:p>
            <a:endParaRPr lang="nl-BE"/>
          </a:p>
        </p:txBody>
      </p:sp>
      <p:sp>
        <p:nvSpPr>
          <p:cNvPr id="4" name="Tijdelijke aanduiding voor dianummer 3"/>
          <p:cNvSpPr>
            <a:spLocks noGrp="1"/>
          </p:cNvSpPr>
          <p:nvPr>
            <p:ph type="sldNum" sz="quarter" idx="10"/>
          </p:nvPr>
        </p:nvSpPr>
        <p:spPr/>
        <p:txBody>
          <a:bodyPr/>
          <a:lstStyle/>
          <a:p>
            <a:fld id="{DE560EDD-2BC4-4CC8-A405-5B04EFFBC6EA}" type="slidenum">
              <a:rPr lang="en-GB" smtClean="0"/>
              <a:t>15</a:t>
            </a:fld>
            <a:endParaRPr lang="en-GB"/>
          </a:p>
        </p:txBody>
      </p:sp>
    </p:spTree>
    <p:extLst>
      <p:ext uri="{BB962C8B-B14F-4D97-AF65-F5344CB8AC3E}">
        <p14:creationId xmlns:p14="http://schemas.microsoft.com/office/powerpoint/2010/main" val="574979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E560EDD-2BC4-4CC8-A405-5B04EFFBC6EA}" type="slidenum">
              <a:rPr lang="en-GB" smtClean="0"/>
              <a:t>16</a:t>
            </a:fld>
            <a:endParaRPr lang="en-GB"/>
          </a:p>
        </p:txBody>
      </p:sp>
    </p:spTree>
    <p:extLst>
      <p:ext uri="{BB962C8B-B14F-4D97-AF65-F5344CB8AC3E}">
        <p14:creationId xmlns:p14="http://schemas.microsoft.com/office/powerpoint/2010/main" val="1181497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DE560EDD-2BC4-4CC8-A405-5B04EFFBC6EA}" type="slidenum">
              <a:rPr lang="en-GB" smtClean="0"/>
              <a:t>20</a:t>
            </a:fld>
            <a:endParaRPr lang="en-GB"/>
          </a:p>
        </p:txBody>
      </p:sp>
    </p:spTree>
    <p:extLst>
      <p:ext uri="{BB962C8B-B14F-4D97-AF65-F5344CB8AC3E}">
        <p14:creationId xmlns:p14="http://schemas.microsoft.com/office/powerpoint/2010/main" val="1504525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E560EDD-2BC4-4CC8-A405-5B04EFFBC6EA}" type="slidenum">
              <a:rPr lang="en-GB" smtClean="0"/>
              <a:t>25</a:t>
            </a:fld>
            <a:endParaRPr lang="en-GB"/>
          </a:p>
        </p:txBody>
      </p:sp>
    </p:spTree>
    <p:extLst>
      <p:ext uri="{BB962C8B-B14F-4D97-AF65-F5344CB8AC3E}">
        <p14:creationId xmlns:p14="http://schemas.microsoft.com/office/powerpoint/2010/main" val="17899217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4653136"/>
            <a:ext cx="9144000" cy="2204864"/>
          </a:xfrm>
          <a:prstGeom prst="rect">
            <a:avLst/>
          </a:prstGeom>
          <a:solidFill>
            <a:srgbClr val="39B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20000" y="4941168"/>
            <a:ext cx="7772400" cy="1008112"/>
          </a:xfrm>
        </p:spPr>
        <p:txBody>
          <a:bodyPr anchor="b" anchorCtr="0"/>
          <a:lstStyle>
            <a:lvl1pPr algn="l">
              <a:defRPr>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720000" y="5996111"/>
            <a:ext cx="7781063" cy="625624"/>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1109" name="Picture 110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3994822"/>
            <a:ext cx="9143245" cy="658314"/>
          </a:xfrm>
          <a:prstGeom prst="rect">
            <a:avLst/>
          </a:prstGeom>
        </p:spPr>
      </p:pic>
      <p:sp>
        <p:nvSpPr>
          <p:cNvPr id="5" name="Picture Placeholder 4"/>
          <p:cNvSpPr>
            <a:spLocks noGrp="1"/>
          </p:cNvSpPr>
          <p:nvPr>
            <p:ph type="pic" sz="quarter" idx="10"/>
          </p:nvPr>
        </p:nvSpPr>
        <p:spPr>
          <a:xfrm>
            <a:off x="0" y="0"/>
            <a:ext cx="9144000" cy="3994150"/>
          </a:xfrm>
          <a:solidFill>
            <a:srgbClr val="39B9BE"/>
          </a:solidFill>
        </p:spPr>
        <p:txBody>
          <a:bodyPr/>
          <a:lstStyle/>
          <a:p>
            <a:endParaRPr lang="en-GB"/>
          </a:p>
        </p:txBody>
      </p:sp>
    </p:spTree>
    <p:extLst>
      <p:ext uri="{BB962C8B-B14F-4D97-AF65-F5344CB8AC3E}">
        <p14:creationId xmlns:p14="http://schemas.microsoft.com/office/powerpoint/2010/main" val="4281565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22313" y="1268760"/>
            <a:ext cx="7772400" cy="1362075"/>
          </a:xfrm>
        </p:spPr>
        <p:txBody>
          <a:bodyPr anchor="b" anchorCtr="0">
            <a:normAutofit/>
          </a:bodyPr>
          <a:lstStyle>
            <a:lvl1pPr algn="l">
              <a:defRPr sz="3200" b="0" cap="all">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722313" y="2708920"/>
            <a:ext cx="7772400" cy="1500187"/>
          </a:xfrm>
        </p:spPr>
        <p:txBody>
          <a:bodyPr anchor="t" anchorCtr="0"/>
          <a:lstStyle>
            <a:lvl1pPr marL="0" indent="0">
              <a:buClr>
                <a:schemeClr val="bg1"/>
              </a:buClr>
              <a:buFont typeface="Arial" panose="020B0604020202020204" pitchFamily="34" charse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8304" y="5426254"/>
            <a:ext cx="1846955" cy="720000"/>
          </a:xfrm>
          <a:prstGeom prst="rect">
            <a:avLst/>
          </a:prstGeom>
        </p:spPr>
      </p:pic>
    </p:spTree>
    <p:extLst>
      <p:ext uri="{BB962C8B-B14F-4D97-AF65-F5344CB8AC3E}">
        <p14:creationId xmlns:p14="http://schemas.microsoft.com/office/powerpoint/2010/main" val="2609626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sp>
        <p:nvSpPr>
          <p:cNvPr id="2" name="Title 1"/>
          <p:cNvSpPr>
            <a:spLocks noGrp="1"/>
          </p:cNvSpPr>
          <p:nvPr>
            <p:ph type="title"/>
          </p:nvPr>
        </p:nvSpPr>
        <p:spPr>
          <a:xfrm>
            <a:off x="722313" y="1268760"/>
            <a:ext cx="7772400" cy="1362075"/>
          </a:xfrm>
        </p:spPr>
        <p:txBody>
          <a:bodyPr anchor="b" anchorCtr="0">
            <a:normAutofit/>
          </a:bodyPr>
          <a:lstStyle>
            <a:lvl1pPr algn="l">
              <a:defRPr sz="3200" b="0" cap="all">
                <a:solidFill>
                  <a:schemeClr val="tx2"/>
                </a:solidFill>
              </a:defRPr>
            </a:lvl1pPr>
          </a:lstStyle>
          <a:p>
            <a:r>
              <a:rPr lang="en-US"/>
              <a:t>Click to edit Master title style</a:t>
            </a:r>
            <a:endParaRPr lang="en-GB"/>
          </a:p>
        </p:txBody>
      </p:sp>
      <p:sp>
        <p:nvSpPr>
          <p:cNvPr id="3" name="Text Placeholder 2"/>
          <p:cNvSpPr>
            <a:spLocks noGrp="1"/>
          </p:cNvSpPr>
          <p:nvPr>
            <p:ph type="body" idx="1"/>
          </p:nvPr>
        </p:nvSpPr>
        <p:spPr>
          <a:xfrm>
            <a:off x="722313" y="2708920"/>
            <a:ext cx="7772400" cy="1500187"/>
          </a:xfrm>
        </p:spPr>
        <p:txBody>
          <a:bodyPr anchor="t" anchorCtr="0"/>
          <a:lstStyle>
            <a:lvl1pPr marL="0" indent="0">
              <a:buClr>
                <a:schemeClr val="tx2"/>
              </a:buClr>
              <a:buFont typeface="Arial" panose="020B0604020202020204" pitchFamily="34" charse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446" y="5426254"/>
            <a:ext cx="1855059" cy="720000"/>
          </a:xfrm>
          <a:prstGeom prst="rect">
            <a:avLst/>
          </a:prstGeom>
        </p:spPr>
      </p:pic>
    </p:spTree>
    <p:extLst>
      <p:ext uri="{BB962C8B-B14F-4D97-AF65-F5344CB8AC3E}">
        <p14:creationId xmlns:p14="http://schemas.microsoft.com/office/powerpoint/2010/main" val="1057921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20000" y="1483200"/>
            <a:ext cx="3960440" cy="4896000"/>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21932" y="1483200"/>
            <a:ext cx="3960440" cy="4896000"/>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DE27823-5D1E-411C-A9D1-687E0F640F75}" type="datetime3">
              <a:rPr lang="nl-BE" smtClean="0"/>
              <a:t>23.09.17</a:t>
            </a:fld>
            <a:endParaRPr lang="en-GB"/>
          </a:p>
        </p:txBody>
      </p:sp>
      <p:sp>
        <p:nvSpPr>
          <p:cNvPr id="6" name="Footer Placeholder 5"/>
          <p:cNvSpPr>
            <a:spLocks noGrp="1"/>
          </p:cNvSpPr>
          <p:nvPr>
            <p:ph type="ftr" sz="quarter" idx="11"/>
          </p:nvPr>
        </p:nvSpPr>
        <p:spPr/>
        <p:txBody>
          <a:bodyPr/>
          <a:lstStyle/>
          <a:p>
            <a:r>
              <a:rPr lang="en-GB"/>
              <a:t>Agentschap Zorg en Gezondheid</a:t>
            </a:r>
          </a:p>
        </p:txBody>
      </p:sp>
      <p:sp>
        <p:nvSpPr>
          <p:cNvPr id="7" name="Slide Number Placeholder 6"/>
          <p:cNvSpPr>
            <a:spLocks noGrp="1"/>
          </p:cNvSpPr>
          <p:nvPr>
            <p:ph type="sldNum" sz="quarter" idx="12"/>
          </p:nvPr>
        </p:nvSpPr>
        <p:spPr/>
        <p:txBody>
          <a:bodyPr/>
          <a:lstStyle/>
          <a:p>
            <a:fld id="{B7E07145-3DEC-4101-B6F0-96A308288BCA}" type="slidenum">
              <a:rPr lang="en-GB" smtClean="0"/>
              <a:t>‹#›</a:t>
            </a:fld>
            <a:endParaRPr lang="en-GB"/>
          </a:p>
        </p:txBody>
      </p:sp>
    </p:spTree>
    <p:extLst>
      <p:ext uri="{BB962C8B-B14F-4D97-AF65-F5344CB8AC3E}">
        <p14:creationId xmlns:p14="http://schemas.microsoft.com/office/powerpoint/2010/main" val="2498670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720000" y="1483200"/>
            <a:ext cx="396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142380"/>
            <a:ext cx="3960000" cy="42389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826124" y="1483200"/>
            <a:ext cx="396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6124" y="2142380"/>
            <a:ext cx="3960000" cy="42389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08A9A3-34C6-4C5A-8506-1FA8D582CCA7}" type="datetime3">
              <a:rPr lang="nl-BE" smtClean="0"/>
              <a:t>23.09.17</a:t>
            </a:fld>
            <a:endParaRPr lang="en-GB"/>
          </a:p>
        </p:txBody>
      </p:sp>
      <p:sp>
        <p:nvSpPr>
          <p:cNvPr id="8" name="Footer Placeholder 7"/>
          <p:cNvSpPr>
            <a:spLocks noGrp="1"/>
          </p:cNvSpPr>
          <p:nvPr>
            <p:ph type="ftr" sz="quarter" idx="11"/>
          </p:nvPr>
        </p:nvSpPr>
        <p:spPr/>
        <p:txBody>
          <a:bodyPr/>
          <a:lstStyle/>
          <a:p>
            <a:r>
              <a:rPr lang="en-GB"/>
              <a:t>Agentschap Zorg en Gezondheid</a:t>
            </a:r>
          </a:p>
        </p:txBody>
      </p:sp>
      <p:sp>
        <p:nvSpPr>
          <p:cNvPr id="9" name="Slide Number Placeholder 8"/>
          <p:cNvSpPr>
            <a:spLocks noGrp="1"/>
          </p:cNvSpPr>
          <p:nvPr>
            <p:ph type="sldNum" sz="quarter" idx="12"/>
          </p:nvPr>
        </p:nvSpPr>
        <p:spPr/>
        <p:txBody>
          <a:bodyPr/>
          <a:lstStyle/>
          <a:p>
            <a:fld id="{B7E07145-3DEC-4101-B6F0-96A308288BCA}" type="slidenum">
              <a:rPr lang="en-GB" smtClean="0"/>
              <a:t>‹#›</a:t>
            </a:fld>
            <a:endParaRPr lang="en-GB"/>
          </a:p>
        </p:txBody>
      </p:sp>
    </p:spTree>
    <p:extLst>
      <p:ext uri="{BB962C8B-B14F-4D97-AF65-F5344CB8AC3E}">
        <p14:creationId xmlns:p14="http://schemas.microsoft.com/office/powerpoint/2010/main" val="1781667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5D67C27-B33D-46D0-825F-BBE144462DB0}" type="datetime3">
              <a:rPr lang="nl-BE" smtClean="0"/>
              <a:t>23.09.17</a:t>
            </a:fld>
            <a:endParaRPr lang="en-GB"/>
          </a:p>
        </p:txBody>
      </p:sp>
      <p:sp>
        <p:nvSpPr>
          <p:cNvPr id="4" name="Footer Placeholder 3"/>
          <p:cNvSpPr>
            <a:spLocks noGrp="1"/>
          </p:cNvSpPr>
          <p:nvPr>
            <p:ph type="ftr" sz="quarter" idx="11"/>
          </p:nvPr>
        </p:nvSpPr>
        <p:spPr/>
        <p:txBody>
          <a:bodyPr/>
          <a:lstStyle/>
          <a:p>
            <a:r>
              <a:rPr lang="en-GB"/>
              <a:t>Agentschap Zorg en Gezondheid</a:t>
            </a:r>
          </a:p>
        </p:txBody>
      </p:sp>
      <p:sp>
        <p:nvSpPr>
          <p:cNvPr id="5" name="Slide Number Placeholder 4"/>
          <p:cNvSpPr>
            <a:spLocks noGrp="1"/>
          </p:cNvSpPr>
          <p:nvPr>
            <p:ph type="sldNum" sz="quarter" idx="12"/>
          </p:nvPr>
        </p:nvSpPr>
        <p:spPr/>
        <p:txBody>
          <a:bodyPr/>
          <a:lstStyle/>
          <a:p>
            <a:fld id="{B7E07145-3DEC-4101-B6F0-96A308288BCA}" type="slidenum">
              <a:rPr lang="en-GB" smtClean="0"/>
              <a:t>‹#›</a:t>
            </a:fld>
            <a:endParaRPr lang="en-GB"/>
          </a:p>
        </p:txBody>
      </p:sp>
    </p:spTree>
    <p:extLst>
      <p:ext uri="{BB962C8B-B14F-4D97-AF65-F5344CB8AC3E}">
        <p14:creationId xmlns:p14="http://schemas.microsoft.com/office/powerpoint/2010/main" val="2527380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27A2E-0AD9-49C2-BE74-5A97ABE59752}" type="datetime3">
              <a:rPr lang="nl-BE" smtClean="0"/>
              <a:t>23.09.17</a:t>
            </a:fld>
            <a:endParaRPr lang="en-GB"/>
          </a:p>
        </p:txBody>
      </p:sp>
      <p:sp>
        <p:nvSpPr>
          <p:cNvPr id="3" name="Footer Placeholder 2"/>
          <p:cNvSpPr>
            <a:spLocks noGrp="1"/>
          </p:cNvSpPr>
          <p:nvPr>
            <p:ph type="ftr" sz="quarter" idx="11"/>
          </p:nvPr>
        </p:nvSpPr>
        <p:spPr/>
        <p:txBody>
          <a:bodyPr/>
          <a:lstStyle/>
          <a:p>
            <a:r>
              <a:rPr lang="en-GB"/>
              <a:t>Agentschap Zorg en Gezondheid</a:t>
            </a:r>
          </a:p>
        </p:txBody>
      </p:sp>
      <p:sp>
        <p:nvSpPr>
          <p:cNvPr id="4" name="Slide Number Placeholder 3"/>
          <p:cNvSpPr>
            <a:spLocks noGrp="1"/>
          </p:cNvSpPr>
          <p:nvPr>
            <p:ph type="sldNum" sz="quarter" idx="12"/>
          </p:nvPr>
        </p:nvSpPr>
        <p:spPr/>
        <p:txBody>
          <a:bodyPr/>
          <a:lstStyle/>
          <a:p>
            <a:fld id="{B7E07145-3DEC-4101-B6F0-96A308288BCA}" type="slidenum">
              <a:rPr lang="en-GB" smtClean="0"/>
              <a:t>‹#›</a:t>
            </a:fld>
            <a:endParaRPr lang="en-GB"/>
          </a:p>
        </p:txBody>
      </p:sp>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9274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d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39B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22313" y="1268760"/>
            <a:ext cx="7772400" cy="1362075"/>
          </a:xfrm>
        </p:spPr>
        <p:txBody>
          <a:bodyPr anchor="b" anchorCtr="0">
            <a:normAutofit/>
          </a:bodyPr>
          <a:lstStyle>
            <a:lvl1pPr algn="l">
              <a:defRPr sz="3200" b="0" cap="all">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722313" y="2708920"/>
            <a:ext cx="7772400" cy="1500187"/>
          </a:xfrm>
        </p:spPr>
        <p:txBody>
          <a:bodyPr anchor="t" anchorCtr="0"/>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8304" y="5426254"/>
            <a:ext cx="1846955" cy="720000"/>
          </a:xfrm>
          <a:prstGeom prst="rect">
            <a:avLst/>
          </a:prstGeom>
        </p:spPr>
      </p:pic>
      <p:sp>
        <p:nvSpPr>
          <p:cNvPr id="8" name="TextBox 7"/>
          <p:cNvSpPr txBox="1"/>
          <p:nvPr userDrawn="1"/>
        </p:nvSpPr>
        <p:spPr>
          <a:xfrm>
            <a:off x="755576" y="5517232"/>
            <a:ext cx="4176464" cy="461665"/>
          </a:xfrm>
          <a:prstGeom prst="rect">
            <a:avLst/>
          </a:prstGeom>
          <a:noFill/>
        </p:spPr>
        <p:txBody>
          <a:bodyPr wrap="square" lIns="0" rIns="0" rtlCol="0">
            <a:spAutoFit/>
          </a:bodyPr>
          <a:lstStyle/>
          <a:p>
            <a:r>
              <a:rPr lang="nl-BE" sz="2400">
                <a:solidFill>
                  <a:schemeClr val="bg1"/>
                </a:solidFill>
              </a:rPr>
              <a:t>www.zorg-en-gezondheid.be</a:t>
            </a:r>
            <a:endParaRPr lang="en-GB" sz="2400">
              <a:solidFill>
                <a:schemeClr val="bg1"/>
              </a:solidFill>
            </a:endParaRPr>
          </a:p>
        </p:txBody>
      </p:sp>
    </p:spTree>
    <p:extLst>
      <p:ext uri="{BB962C8B-B14F-4D97-AF65-F5344CB8AC3E}">
        <p14:creationId xmlns:p14="http://schemas.microsoft.com/office/powerpoint/2010/main" val="358916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11" name="Picture 11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4"/>
            <a:ext cx="9144000" cy="4462272"/>
          </a:xfrm>
          <a:prstGeom prst="rect">
            <a:avLst/>
          </a:prstGeom>
        </p:spPr>
      </p:pic>
      <p:sp>
        <p:nvSpPr>
          <p:cNvPr id="7" name="Rectangle 6"/>
          <p:cNvSpPr/>
          <p:nvPr userDrawn="1"/>
        </p:nvSpPr>
        <p:spPr>
          <a:xfrm>
            <a:off x="0" y="4653136"/>
            <a:ext cx="9144000" cy="2204864"/>
          </a:xfrm>
          <a:prstGeom prst="rect">
            <a:avLst/>
          </a:prstGeom>
          <a:solidFill>
            <a:srgbClr val="39B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20000" y="4941168"/>
            <a:ext cx="7772400" cy="1008112"/>
          </a:xfrm>
        </p:spPr>
        <p:txBody>
          <a:bodyPr anchor="b" anchorCtr="0"/>
          <a:lstStyle>
            <a:lvl1pPr algn="l">
              <a:defRPr>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720000" y="5996111"/>
            <a:ext cx="7781063" cy="625624"/>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1109" name="Picture 110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7" y="3994822"/>
            <a:ext cx="9143245" cy="658314"/>
          </a:xfrm>
          <a:prstGeom prst="rect">
            <a:avLst/>
          </a:prstGeom>
        </p:spPr>
      </p:pic>
    </p:spTree>
    <p:extLst>
      <p:ext uri="{BB962C8B-B14F-4D97-AF65-F5344CB8AC3E}">
        <p14:creationId xmlns:p14="http://schemas.microsoft.com/office/powerpoint/2010/main" val="96400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39B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20000" y="1676425"/>
            <a:ext cx="7772400" cy="1008112"/>
          </a:xfrm>
        </p:spPr>
        <p:txBody>
          <a:bodyPr anchor="b" anchorCtr="0"/>
          <a:lstStyle>
            <a:lvl1pPr algn="l">
              <a:defRPr>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720000" y="2731368"/>
            <a:ext cx="7781063" cy="625624"/>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8304" y="5426254"/>
            <a:ext cx="1846955" cy="720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576" y="5625288"/>
            <a:ext cx="2279020" cy="396000"/>
          </a:xfrm>
          <a:prstGeom prst="rect">
            <a:avLst/>
          </a:prstGeom>
        </p:spPr>
      </p:pic>
    </p:spTree>
    <p:extLst>
      <p:ext uri="{BB962C8B-B14F-4D97-AF65-F5344CB8AC3E}">
        <p14:creationId xmlns:p14="http://schemas.microsoft.com/office/powerpoint/2010/main" val="143180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E82108-348F-48F3-8EC3-5B21A1596D99}" type="datetime3">
              <a:rPr lang="nl-BE" smtClean="0"/>
              <a:t>23.09.17</a:t>
            </a:fld>
            <a:endParaRPr lang="en-GB"/>
          </a:p>
        </p:txBody>
      </p:sp>
      <p:sp>
        <p:nvSpPr>
          <p:cNvPr id="5" name="Footer Placeholder 4"/>
          <p:cNvSpPr>
            <a:spLocks noGrp="1"/>
          </p:cNvSpPr>
          <p:nvPr>
            <p:ph type="ftr" sz="quarter" idx="11"/>
          </p:nvPr>
        </p:nvSpPr>
        <p:spPr/>
        <p:txBody>
          <a:bodyPr/>
          <a:lstStyle/>
          <a:p>
            <a:r>
              <a:rPr lang="en-GB"/>
              <a:t>Agentschap Zorg en Gezondheid</a:t>
            </a:r>
          </a:p>
        </p:txBody>
      </p:sp>
      <p:sp>
        <p:nvSpPr>
          <p:cNvPr id="6" name="Slide Number Placeholder 5"/>
          <p:cNvSpPr>
            <a:spLocks noGrp="1"/>
          </p:cNvSpPr>
          <p:nvPr>
            <p:ph type="sldNum" sz="quarter" idx="12"/>
          </p:nvPr>
        </p:nvSpPr>
        <p:spPr/>
        <p:txBody>
          <a:bodyPr/>
          <a:lstStyle/>
          <a:p>
            <a:fld id="{B7E07145-3DEC-4101-B6F0-96A308288BCA}" type="slidenum">
              <a:rPr lang="en-GB" smtClean="0"/>
              <a:t>‹#›</a:t>
            </a:fld>
            <a:endParaRPr lang="en-GB"/>
          </a:p>
        </p:txBody>
      </p:sp>
    </p:spTree>
    <p:extLst>
      <p:ext uri="{BB962C8B-B14F-4D97-AF65-F5344CB8AC3E}">
        <p14:creationId xmlns:p14="http://schemas.microsoft.com/office/powerpoint/2010/main" val="2637816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22313" y="1268760"/>
            <a:ext cx="7772400" cy="1362075"/>
          </a:xfrm>
        </p:spPr>
        <p:txBody>
          <a:bodyPr anchor="b" anchorCtr="0">
            <a:normAutofit/>
          </a:bodyPr>
          <a:lstStyle>
            <a:lvl1pPr algn="l">
              <a:defRPr sz="3200" b="0" cap="all">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722313" y="2708920"/>
            <a:ext cx="7772400" cy="1500187"/>
          </a:xfrm>
        </p:spPr>
        <p:txBody>
          <a:bodyPr anchor="t" anchorCtr="0"/>
          <a:lstStyle>
            <a:lvl1pPr marL="0" indent="0">
              <a:buClr>
                <a:schemeClr val="bg1"/>
              </a:buClr>
              <a:buFont typeface="Arial" panose="020B0604020202020204" pitchFamily="34" charse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8304" y="5426254"/>
            <a:ext cx="1846955" cy="720000"/>
          </a:xfrm>
          <a:prstGeom prst="rect">
            <a:avLst/>
          </a:prstGeom>
        </p:spPr>
      </p:pic>
    </p:spTree>
    <p:extLst>
      <p:ext uri="{BB962C8B-B14F-4D97-AF65-F5344CB8AC3E}">
        <p14:creationId xmlns:p14="http://schemas.microsoft.com/office/powerpoint/2010/main" val="122974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22313" y="1268760"/>
            <a:ext cx="7772400" cy="1362075"/>
          </a:xfrm>
        </p:spPr>
        <p:txBody>
          <a:bodyPr anchor="b" anchorCtr="0">
            <a:normAutofit/>
          </a:bodyPr>
          <a:lstStyle>
            <a:lvl1pPr algn="l">
              <a:defRPr sz="3200" b="0" cap="all">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722313" y="2708920"/>
            <a:ext cx="7772400" cy="1500187"/>
          </a:xfrm>
        </p:spPr>
        <p:txBody>
          <a:bodyPr anchor="t" anchorCtr="0"/>
          <a:lstStyle>
            <a:lvl1pPr marL="0" indent="0">
              <a:buClr>
                <a:schemeClr val="bg1"/>
              </a:buClr>
              <a:buFont typeface="Arial" panose="020B0604020202020204" pitchFamily="34" charse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8304" y="5426254"/>
            <a:ext cx="1846955" cy="720000"/>
          </a:xfrm>
          <a:prstGeom prst="rect">
            <a:avLst/>
          </a:prstGeom>
        </p:spPr>
      </p:pic>
    </p:spTree>
    <p:extLst>
      <p:ext uri="{BB962C8B-B14F-4D97-AF65-F5344CB8AC3E}">
        <p14:creationId xmlns:p14="http://schemas.microsoft.com/office/powerpoint/2010/main" val="1308212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22313" y="1268760"/>
            <a:ext cx="7772400" cy="1362075"/>
          </a:xfrm>
        </p:spPr>
        <p:txBody>
          <a:bodyPr anchor="b" anchorCtr="0">
            <a:normAutofit/>
          </a:bodyPr>
          <a:lstStyle>
            <a:lvl1pPr algn="l">
              <a:defRPr sz="3200" b="0" cap="all">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722313" y="2708920"/>
            <a:ext cx="7772400" cy="1500187"/>
          </a:xfrm>
        </p:spPr>
        <p:txBody>
          <a:bodyPr anchor="t" anchorCtr="0"/>
          <a:lstStyle>
            <a:lvl1pPr marL="0" indent="0">
              <a:buClr>
                <a:schemeClr val="bg1"/>
              </a:buClr>
              <a:buFont typeface="Arial" panose="020B0604020202020204" pitchFamily="34" charse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8304" y="5426254"/>
            <a:ext cx="1846955" cy="720000"/>
          </a:xfrm>
          <a:prstGeom prst="rect">
            <a:avLst/>
          </a:prstGeom>
        </p:spPr>
      </p:pic>
    </p:spTree>
    <p:extLst>
      <p:ext uri="{BB962C8B-B14F-4D97-AF65-F5344CB8AC3E}">
        <p14:creationId xmlns:p14="http://schemas.microsoft.com/office/powerpoint/2010/main" val="3788519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22313" y="1268760"/>
            <a:ext cx="7772400" cy="1362075"/>
          </a:xfrm>
        </p:spPr>
        <p:txBody>
          <a:bodyPr anchor="b" anchorCtr="0">
            <a:normAutofit/>
          </a:bodyPr>
          <a:lstStyle>
            <a:lvl1pPr algn="l">
              <a:defRPr sz="3200" b="0" cap="all">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722313" y="2708920"/>
            <a:ext cx="7772400" cy="1500187"/>
          </a:xfrm>
        </p:spPr>
        <p:txBody>
          <a:bodyPr anchor="t" anchorCtr="0"/>
          <a:lstStyle>
            <a:lvl1pPr marL="0" indent="0">
              <a:buClr>
                <a:schemeClr val="bg1"/>
              </a:buClr>
              <a:buFont typeface="Arial" panose="020B0604020202020204" pitchFamily="34" charse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8304" y="5426254"/>
            <a:ext cx="1846955" cy="720000"/>
          </a:xfrm>
          <a:prstGeom prst="rect">
            <a:avLst/>
          </a:prstGeom>
        </p:spPr>
      </p:pic>
    </p:spTree>
    <p:extLst>
      <p:ext uri="{BB962C8B-B14F-4D97-AF65-F5344CB8AC3E}">
        <p14:creationId xmlns:p14="http://schemas.microsoft.com/office/powerpoint/2010/main" val="1141649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22313" y="1268760"/>
            <a:ext cx="7772400" cy="1362075"/>
          </a:xfrm>
        </p:spPr>
        <p:txBody>
          <a:bodyPr anchor="b" anchorCtr="0">
            <a:normAutofit/>
          </a:bodyPr>
          <a:lstStyle>
            <a:lvl1pPr algn="l">
              <a:defRPr sz="3200" b="0" cap="all">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722313" y="2708920"/>
            <a:ext cx="7772400" cy="1500187"/>
          </a:xfrm>
        </p:spPr>
        <p:txBody>
          <a:bodyPr anchor="t" anchorCtr="0"/>
          <a:lstStyle>
            <a:lvl1pPr marL="0" indent="0">
              <a:buClr>
                <a:schemeClr val="bg1"/>
              </a:buClr>
              <a:buFont typeface="Arial" panose="020B0604020202020204" pitchFamily="34" charse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8304" y="5426254"/>
            <a:ext cx="1846955" cy="720000"/>
          </a:xfrm>
          <a:prstGeom prst="rect">
            <a:avLst/>
          </a:prstGeom>
        </p:spPr>
      </p:pic>
    </p:spTree>
    <p:extLst>
      <p:ext uri="{BB962C8B-B14F-4D97-AF65-F5344CB8AC3E}">
        <p14:creationId xmlns:p14="http://schemas.microsoft.com/office/powerpoint/2010/main" val="1625658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116632"/>
            <a:ext cx="7632848" cy="1008112"/>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720000" y="1484784"/>
            <a:ext cx="8064000" cy="4896544"/>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720000" y="6588670"/>
            <a:ext cx="1110563" cy="268139"/>
          </a:xfrm>
          <a:prstGeom prst="rect">
            <a:avLst/>
          </a:prstGeom>
        </p:spPr>
        <p:txBody>
          <a:bodyPr vert="horz" lIns="0" tIns="0" rIns="0" bIns="0" rtlCol="0" anchor="ctr"/>
          <a:lstStyle>
            <a:lvl1pPr algn="l">
              <a:defRPr sz="1000">
                <a:solidFill>
                  <a:srgbClr val="39B9BE"/>
                </a:solidFill>
              </a:defRPr>
            </a:lvl1pPr>
          </a:lstStyle>
          <a:p>
            <a:fld id="{013DCB86-2962-4F10-BB63-88C0FF4C9511}" type="datetime3">
              <a:rPr lang="nl-BE" smtClean="0"/>
              <a:pPr/>
              <a:t>23.09.17</a:t>
            </a:fld>
            <a:endParaRPr lang="en-GB"/>
          </a:p>
        </p:txBody>
      </p:sp>
      <p:sp>
        <p:nvSpPr>
          <p:cNvPr id="5" name="Footer Placeholder 4"/>
          <p:cNvSpPr>
            <a:spLocks noGrp="1"/>
          </p:cNvSpPr>
          <p:nvPr>
            <p:ph type="ftr" sz="quarter" idx="3"/>
          </p:nvPr>
        </p:nvSpPr>
        <p:spPr>
          <a:xfrm>
            <a:off x="2411760" y="6588670"/>
            <a:ext cx="4680520" cy="268139"/>
          </a:xfrm>
          <a:prstGeom prst="rect">
            <a:avLst/>
          </a:prstGeom>
        </p:spPr>
        <p:txBody>
          <a:bodyPr vert="horz" lIns="0" tIns="0" rIns="0" bIns="0" rtlCol="0" anchor="ctr"/>
          <a:lstStyle>
            <a:lvl1pPr algn="ctr">
              <a:defRPr sz="1000">
                <a:solidFill>
                  <a:srgbClr val="39B9BE"/>
                </a:solidFill>
              </a:defRPr>
            </a:lvl1pPr>
          </a:lstStyle>
          <a:p>
            <a:r>
              <a:rPr lang="en-GB"/>
              <a:t>Agentschap Zorg en Gezondheid</a:t>
            </a:r>
          </a:p>
        </p:txBody>
      </p:sp>
      <p:sp>
        <p:nvSpPr>
          <p:cNvPr id="6" name="Slide Number Placeholder 5"/>
          <p:cNvSpPr>
            <a:spLocks noGrp="1"/>
          </p:cNvSpPr>
          <p:nvPr>
            <p:ph type="sldNum" sz="quarter" idx="4"/>
          </p:nvPr>
        </p:nvSpPr>
        <p:spPr>
          <a:xfrm>
            <a:off x="7668344" y="6588670"/>
            <a:ext cx="1122868" cy="268139"/>
          </a:xfrm>
          <a:prstGeom prst="rect">
            <a:avLst/>
          </a:prstGeom>
        </p:spPr>
        <p:txBody>
          <a:bodyPr vert="horz" lIns="0" tIns="0" rIns="0" bIns="0" rtlCol="0" anchor="ctr"/>
          <a:lstStyle>
            <a:lvl1pPr algn="r">
              <a:defRPr sz="1000">
                <a:solidFill>
                  <a:srgbClr val="39B9BE"/>
                </a:solidFill>
              </a:defRPr>
            </a:lvl1pPr>
          </a:lstStyle>
          <a:p>
            <a:fld id="{B7E07145-3DEC-4101-B6F0-96A308288BCA}" type="slidenum">
              <a:rPr lang="en-GB" smtClean="0"/>
              <a:pPr/>
              <a:t>‹#›</a:t>
            </a:fld>
            <a:endParaRPr lang="en-GB"/>
          </a:p>
        </p:txBody>
      </p:sp>
      <p:sp>
        <p:nvSpPr>
          <p:cNvPr id="7" name="Rectangle 6"/>
          <p:cNvSpPr/>
          <p:nvPr userDrawn="1"/>
        </p:nvSpPr>
        <p:spPr>
          <a:xfrm>
            <a:off x="0" y="0"/>
            <a:ext cx="32352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userDrawn="1"/>
        </p:nvSpPr>
        <p:spPr>
          <a:xfrm>
            <a:off x="723760" y="6464369"/>
            <a:ext cx="8136904" cy="276999"/>
          </a:xfrm>
          <a:prstGeom prst="rect">
            <a:avLst/>
          </a:prstGeom>
          <a:noFill/>
        </p:spPr>
        <p:txBody>
          <a:bodyPr wrap="square" lIns="0" tIns="0" rIns="0" bIns="0" rtlCol="0">
            <a:noAutofit/>
          </a:bodyPr>
          <a:lstStyle/>
          <a:p>
            <a:r>
              <a:rPr lang="nl-BE" sz="900">
                <a:solidFill>
                  <a:srgbClr val="39B9BE"/>
                </a:solidFill>
              </a:rPr>
              <a:t>//////////////////////////////////////////////////////////////////////////////////////////////////////////////////////////////////////////////////////////////////////////////////////</a:t>
            </a:r>
            <a:endParaRPr lang="en-GB" sz="900">
              <a:solidFill>
                <a:srgbClr val="39B9BE"/>
              </a:solidFill>
            </a:endParaRPr>
          </a:p>
        </p:txBody>
      </p:sp>
      <p:sp>
        <p:nvSpPr>
          <p:cNvPr id="10" name="TextBox 9"/>
          <p:cNvSpPr txBox="1"/>
          <p:nvPr userDrawn="1"/>
        </p:nvSpPr>
        <p:spPr>
          <a:xfrm>
            <a:off x="721668" y="1143794"/>
            <a:ext cx="8136904" cy="224041"/>
          </a:xfrm>
          <a:prstGeom prst="rect">
            <a:avLst/>
          </a:prstGeom>
          <a:noFill/>
        </p:spPr>
        <p:txBody>
          <a:bodyPr wrap="square" lIns="0" tIns="0" rIns="0" bIns="0" rtlCol="0">
            <a:noAutofit/>
          </a:bodyPr>
          <a:lstStyle/>
          <a:p>
            <a:r>
              <a:rPr lang="nl-BE" sz="900">
                <a:solidFill>
                  <a:srgbClr val="39B9BE"/>
                </a:solidFill>
              </a:rPr>
              <a:t>//////////////////////////////////////////////////////////////////////////////////////////////////////////////////////////////////////////////////////////////////////////////////////</a:t>
            </a:r>
            <a:endParaRPr lang="en-GB" sz="900">
              <a:solidFill>
                <a:srgbClr val="39B9BE"/>
              </a:solidFill>
            </a:endParaRPr>
          </a:p>
        </p:txBody>
      </p:sp>
      <p:grpSp>
        <p:nvGrpSpPr>
          <p:cNvPr id="9" name="Group 8"/>
          <p:cNvGrpSpPr/>
          <p:nvPr userDrawn="1"/>
        </p:nvGrpSpPr>
        <p:grpSpPr>
          <a:xfrm>
            <a:off x="8519342" y="398353"/>
            <a:ext cx="261108" cy="417702"/>
            <a:chOff x="8497399" y="585620"/>
            <a:chExt cx="251065" cy="401561"/>
          </a:xfrm>
        </p:grpSpPr>
        <p:sp>
          <p:nvSpPr>
            <p:cNvPr id="14" name="Freeform 13"/>
            <p:cNvSpPr>
              <a:spLocks/>
            </p:cNvSpPr>
            <p:nvPr/>
          </p:nvSpPr>
          <p:spPr bwMode="auto">
            <a:xfrm>
              <a:off x="8587134" y="622062"/>
              <a:ext cx="161330" cy="365119"/>
            </a:xfrm>
            <a:custGeom>
              <a:avLst/>
              <a:gdLst>
                <a:gd name="T0" fmla="*/ 5 w 508"/>
                <a:gd name="T1" fmla="*/ 1 h 1151"/>
                <a:gd name="T2" fmla="*/ 22 w 508"/>
                <a:gd name="T3" fmla="*/ 16 h 1151"/>
                <a:gd name="T4" fmla="*/ 50 w 508"/>
                <a:gd name="T5" fmla="*/ 65 h 1151"/>
                <a:gd name="T6" fmla="*/ 83 w 508"/>
                <a:gd name="T7" fmla="*/ 148 h 1151"/>
                <a:gd name="T8" fmla="*/ 108 w 508"/>
                <a:gd name="T9" fmla="*/ 227 h 1151"/>
                <a:gd name="T10" fmla="*/ 146 w 508"/>
                <a:gd name="T11" fmla="*/ 378 h 1151"/>
                <a:gd name="T12" fmla="*/ 185 w 508"/>
                <a:gd name="T13" fmla="*/ 540 h 1151"/>
                <a:gd name="T14" fmla="*/ 232 w 508"/>
                <a:gd name="T15" fmla="*/ 632 h 1151"/>
                <a:gd name="T16" fmla="*/ 263 w 508"/>
                <a:gd name="T17" fmla="*/ 720 h 1151"/>
                <a:gd name="T18" fmla="*/ 299 w 508"/>
                <a:gd name="T19" fmla="*/ 766 h 1151"/>
                <a:gd name="T20" fmla="*/ 354 w 508"/>
                <a:gd name="T21" fmla="*/ 791 h 1151"/>
                <a:gd name="T22" fmla="*/ 420 w 508"/>
                <a:gd name="T23" fmla="*/ 774 h 1151"/>
                <a:gd name="T24" fmla="*/ 468 w 508"/>
                <a:gd name="T25" fmla="*/ 731 h 1151"/>
                <a:gd name="T26" fmla="*/ 477 w 508"/>
                <a:gd name="T27" fmla="*/ 691 h 1151"/>
                <a:gd name="T28" fmla="*/ 464 w 508"/>
                <a:gd name="T29" fmla="*/ 644 h 1151"/>
                <a:gd name="T30" fmla="*/ 427 w 508"/>
                <a:gd name="T31" fmla="*/ 616 h 1151"/>
                <a:gd name="T32" fmla="*/ 386 w 508"/>
                <a:gd name="T33" fmla="*/ 594 h 1151"/>
                <a:gd name="T34" fmla="*/ 360 w 508"/>
                <a:gd name="T35" fmla="*/ 568 h 1151"/>
                <a:gd name="T36" fmla="*/ 340 w 508"/>
                <a:gd name="T37" fmla="*/ 531 h 1151"/>
                <a:gd name="T38" fmla="*/ 351 w 508"/>
                <a:gd name="T39" fmla="*/ 502 h 1151"/>
                <a:gd name="T40" fmla="*/ 381 w 508"/>
                <a:gd name="T41" fmla="*/ 513 h 1151"/>
                <a:gd name="T42" fmla="*/ 415 w 508"/>
                <a:gd name="T43" fmla="*/ 533 h 1151"/>
                <a:gd name="T44" fmla="*/ 445 w 508"/>
                <a:gd name="T45" fmla="*/ 525 h 1151"/>
                <a:gd name="T46" fmla="*/ 478 w 508"/>
                <a:gd name="T47" fmla="*/ 520 h 1151"/>
                <a:gd name="T48" fmla="*/ 508 w 508"/>
                <a:gd name="T49" fmla="*/ 844 h 1151"/>
                <a:gd name="T50" fmla="*/ 456 w 508"/>
                <a:gd name="T51" fmla="*/ 837 h 1151"/>
                <a:gd name="T52" fmla="*/ 383 w 508"/>
                <a:gd name="T53" fmla="*/ 832 h 1151"/>
                <a:gd name="T54" fmla="*/ 322 w 508"/>
                <a:gd name="T55" fmla="*/ 858 h 1151"/>
                <a:gd name="T56" fmla="*/ 286 w 508"/>
                <a:gd name="T57" fmla="*/ 911 h 1151"/>
                <a:gd name="T58" fmla="*/ 276 w 508"/>
                <a:gd name="T59" fmla="*/ 952 h 1151"/>
                <a:gd name="T60" fmla="*/ 272 w 508"/>
                <a:gd name="T61" fmla="*/ 980 h 1151"/>
                <a:gd name="T62" fmla="*/ 301 w 508"/>
                <a:gd name="T63" fmla="*/ 999 h 1151"/>
                <a:gd name="T64" fmla="*/ 373 w 508"/>
                <a:gd name="T65" fmla="*/ 1030 h 1151"/>
                <a:gd name="T66" fmla="*/ 472 w 508"/>
                <a:gd name="T67" fmla="*/ 1053 h 1151"/>
                <a:gd name="T68" fmla="*/ 474 w 508"/>
                <a:gd name="T69" fmla="*/ 1147 h 1151"/>
                <a:gd name="T70" fmla="*/ 383 w 508"/>
                <a:gd name="T71" fmla="*/ 1110 h 1151"/>
                <a:gd name="T72" fmla="*/ 309 w 508"/>
                <a:gd name="T73" fmla="*/ 1051 h 1151"/>
                <a:gd name="T74" fmla="*/ 265 w 508"/>
                <a:gd name="T75" fmla="*/ 996 h 1151"/>
                <a:gd name="T76" fmla="*/ 254 w 508"/>
                <a:gd name="T77" fmla="*/ 959 h 1151"/>
                <a:gd name="T78" fmla="*/ 250 w 508"/>
                <a:gd name="T79" fmla="*/ 926 h 1151"/>
                <a:gd name="T80" fmla="*/ 242 w 508"/>
                <a:gd name="T81" fmla="*/ 830 h 1151"/>
                <a:gd name="T82" fmla="*/ 208 w 508"/>
                <a:gd name="T83" fmla="*/ 731 h 1151"/>
                <a:gd name="T84" fmla="*/ 159 w 508"/>
                <a:gd name="T85" fmla="*/ 646 h 1151"/>
                <a:gd name="T86" fmla="*/ 138 w 508"/>
                <a:gd name="T87" fmla="*/ 591 h 1151"/>
                <a:gd name="T88" fmla="*/ 122 w 508"/>
                <a:gd name="T89" fmla="*/ 536 h 1151"/>
                <a:gd name="T90" fmla="*/ 105 w 508"/>
                <a:gd name="T91" fmla="*/ 460 h 1151"/>
                <a:gd name="T92" fmla="*/ 91 w 508"/>
                <a:gd name="T93" fmla="*/ 391 h 1151"/>
                <a:gd name="T94" fmla="*/ 74 w 508"/>
                <a:gd name="T95" fmla="*/ 306 h 1151"/>
                <a:gd name="T96" fmla="*/ 42 w 508"/>
                <a:gd name="T97" fmla="*/ 162 h 1151"/>
                <a:gd name="T98" fmla="*/ 20 w 508"/>
                <a:gd name="T99" fmla="*/ 71 h 1151"/>
                <a:gd name="T100" fmla="*/ 8 w 508"/>
                <a:gd name="T101" fmla="*/ 23 h 1151"/>
                <a:gd name="T102" fmla="*/ 1 w 508"/>
                <a:gd name="T103" fmla="*/ 2 h 1151"/>
                <a:gd name="T104" fmla="*/ 0 w 508"/>
                <a:gd name="T105" fmla="*/ 0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8" h="1151">
                  <a:moveTo>
                    <a:pt x="0" y="0"/>
                  </a:moveTo>
                  <a:lnTo>
                    <a:pt x="3" y="0"/>
                  </a:lnTo>
                  <a:lnTo>
                    <a:pt x="5" y="1"/>
                  </a:lnTo>
                  <a:lnTo>
                    <a:pt x="9" y="3"/>
                  </a:lnTo>
                  <a:lnTo>
                    <a:pt x="14" y="9"/>
                  </a:lnTo>
                  <a:lnTo>
                    <a:pt x="22" y="16"/>
                  </a:lnTo>
                  <a:lnTo>
                    <a:pt x="29" y="28"/>
                  </a:lnTo>
                  <a:lnTo>
                    <a:pt x="38" y="44"/>
                  </a:lnTo>
                  <a:lnTo>
                    <a:pt x="50" y="65"/>
                  </a:lnTo>
                  <a:lnTo>
                    <a:pt x="62" y="92"/>
                  </a:lnTo>
                  <a:lnTo>
                    <a:pt x="74" y="125"/>
                  </a:lnTo>
                  <a:lnTo>
                    <a:pt x="83" y="148"/>
                  </a:lnTo>
                  <a:lnTo>
                    <a:pt x="92" y="173"/>
                  </a:lnTo>
                  <a:lnTo>
                    <a:pt x="100" y="200"/>
                  </a:lnTo>
                  <a:lnTo>
                    <a:pt x="108" y="227"/>
                  </a:lnTo>
                  <a:lnTo>
                    <a:pt x="114" y="251"/>
                  </a:lnTo>
                  <a:lnTo>
                    <a:pt x="129" y="313"/>
                  </a:lnTo>
                  <a:lnTo>
                    <a:pt x="146" y="378"/>
                  </a:lnTo>
                  <a:lnTo>
                    <a:pt x="160" y="442"/>
                  </a:lnTo>
                  <a:lnTo>
                    <a:pt x="174" y="507"/>
                  </a:lnTo>
                  <a:lnTo>
                    <a:pt x="185" y="540"/>
                  </a:lnTo>
                  <a:lnTo>
                    <a:pt x="200" y="571"/>
                  </a:lnTo>
                  <a:lnTo>
                    <a:pt x="215" y="602"/>
                  </a:lnTo>
                  <a:lnTo>
                    <a:pt x="232" y="632"/>
                  </a:lnTo>
                  <a:lnTo>
                    <a:pt x="246" y="664"/>
                  </a:lnTo>
                  <a:lnTo>
                    <a:pt x="256" y="699"/>
                  </a:lnTo>
                  <a:lnTo>
                    <a:pt x="263" y="720"/>
                  </a:lnTo>
                  <a:lnTo>
                    <a:pt x="273" y="738"/>
                  </a:lnTo>
                  <a:lnTo>
                    <a:pt x="285" y="754"/>
                  </a:lnTo>
                  <a:lnTo>
                    <a:pt x="299" y="766"/>
                  </a:lnTo>
                  <a:lnTo>
                    <a:pt x="313" y="778"/>
                  </a:lnTo>
                  <a:lnTo>
                    <a:pt x="333" y="787"/>
                  </a:lnTo>
                  <a:lnTo>
                    <a:pt x="354" y="791"/>
                  </a:lnTo>
                  <a:lnTo>
                    <a:pt x="377" y="789"/>
                  </a:lnTo>
                  <a:lnTo>
                    <a:pt x="399" y="784"/>
                  </a:lnTo>
                  <a:lnTo>
                    <a:pt x="420" y="774"/>
                  </a:lnTo>
                  <a:lnTo>
                    <a:pt x="440" y="761"/>
                  </a:lnTo>
                  <a:lnTo>
                    <a:pt x="455" y="747"/>
                  </a:lnTo>
                  <a:lnTo>
                    <a:pt x="468" y="731"/>
                  </a:lnTo>
                  <a:lnTo>
                    <a:pt x="474" y="713"/>
                  </a:lnTo>
                  <a:lnTo>
                    <a:pt x="477" y="702"/>
                  </a:lnTo>
                  <a:lnTo>
                    <a:pt x="477" y="691"/>
                  </a:lnTo>
                  <a:lnTo>
                    <a:pt x="477" y="682"/>
                  </a:lnTo>
                  <a:lnTo>
                    <a:pt x="472" y="660"/>
                  </a:lnTo>
                  <a:lnTo>
                    <a:pt x="464" y="644"/>
                  </a:lnTo>
                  <a:lnTo>
                    <a:pt x="452" y="630"/>
                  </a:lnTo>
                  <a:lnTo>
                    <a:pt x="435" y="618"/>
                  </a:lnTo>
                  <a:lnTo>
                    <a:pt x="427" y="616"/>
                  </a:lnTo>
                  <a:lnTo>
                    <a:pt x="415" y="609"/>
                  </a:lnTo>
                  <a:lnTo>
                    <a:pt x="401" y="603"/>
                  </a:lnTo>
                  <a:lnTo>
                    <a:pt x="386" y="594"/>
                  </a:lnTo>
                  <a:lnTo>
                    <a:pt x="378" y="589"/>
                  </a:lnTo>
                  <a:lnTo>
                    <a:pt x="369" y="580"/>
                  </a:lnTo>
                  <a:lnTo>
                    <a:pt x="360" y="568"/>
                  </a:lnTo>
                  <a:lnTo>
                    <a:pt x="351" y="557"/>
                  </a:lnTo>
                  <a:lnTo>
                    <a:pt x="345" y="544"/>
                  </a:lnTo>
                  <a:lnTo>
                    <a:pt x="340" y="531"/>
                  </a:lnTo>
                  <a:lnTo>
                    <a:pt x="340" y="520"/>
                  </a:lnTo>
                  <a:lnTo>
                    <a:pt x="342" y="509"/>
                  </a:lnTo>
                  <a:lnTo>
                    <a:pt x="351" y="502"/>
                  </a:lnTo>
                  <a:lnTo>
                    <a:pt x="360" y="501"/>
                  </a:lnTo>
                  <a:lnTo>
                    <a:pt x="370" y="506"/>
                  </a:lnTo>
                  <a:lnTo>
                    <a:pt x="381" y="513"/>
                  </a:lnTo>
                  <a:lnTo>
                    <a:pt x="392" y="522"/>
                  </a:lnTo>
                  <a:lnTo>
                    <a:pt x="404" y="529"/>
                  </a:lnTo>
                  <a:lnTo>
                    <a:pt x="415" y="533"/>
                  </a:lnTo>
                  <a:lnTo>
                    <a:pt x="424" y="531"/>
                  </a:lnTo>
                  <a:lnTo>
                    <a:pt x="435" y="529"/>
                  </a:lnTo>
                  <a:lnTo>
                    <a:pt x="445" y="525"/>
                  </a:lnTo>
                  <a:lnTo>
                    <a:pt x="455" y="522"/>
                  </a:lnTo>
                  <a:lnTo>
                    <a:pt x="465" y="520"/>
                  </a:lnTo>
                  <a:lnTo>
                    <a:pt x="478" y="520"/>
                  </a:lnTo>
                  <a:lnTo>
                    <a:pt x="492" y="525"/>
                  </a:lnTo>
                  <a:lnTo>
                    <a:pt x="508" y="535"/>
                  </a:lnTo>
                  <a:lnTo>
                    <a:pt x="508" y="844"/>
                  </a:lnTo>
                  <a:lnTo>
                    <a:pt x="492" y="843"/>
                  </a:lnTo>
                  <a:lnTo>
                    <a:pt x="474" y="840"/>
                  </a:lnTo>
                  <a:lnTo>
                    <a:pt x="456" y="837"/>
                  </a:lnTo>
                  <a:lnTo>
                    <a:pt x="435" y="833"/>
                  </a:lnTo>
                  <a:lnTo>
                    <a:pt x="411" y="832"/>
                  </a:lnTo>
                  <a:lnTo>
                    <a:pt x="383" y="832"/>
                  </a:lnTo>
                  <a:lnTo>
                    <a:pt x="359" y="837"/>
                  </a:lnTo>
                  <a:lnTo>
                    <a:pt x="338" y="846"/>
                  </a:lnTo>
                  <a:lnTo>
                    <a:pt x="322" y="858"/>
                  </a:lnTo>
                  <a:lnTo>
                    <a:pt x="306" y="874"/>
                  </a:lnTo>
                  <a:lnTo>
                    <a:pt x="295" y="892"/>
                  </a:lnTo>
                  <a:lnTo>
                    <a:pt x="286" y="911"/>
                  </a:lnTo>
                  <a:lnTo>
                    <a:pt x="282" y="922"/>
                  </a:lnTo>
                  <a:lnTo>
                    <a:pt x="278" y="936"/>
                  </a:lnTo>
                  <a:lnTo>
                    <a:pt x="276" y="952"/>
                  </a:lnTo>
                  <a:lnTo>
                    <a:pt x="273" y="964"/>
                  </a:lnTo>
                  <a:lnTo>
                    <a:pt x="272" y="975"/>
                  </a:lnTo>
                  <a:lnTo>
                    <a:pt x="272" y="980"/>
                  </a:lnTo>
                  <a:lnTo>
                    <a:pt x="276" y="984"/>
                  </a:lnTo>
                  <a:lnTo>
                    <a:pt x="286" y="990"/>
                  </a:lnTo>
                  <a:lnTo>
                    <a:pt x="301" y="999"/>
                  </a:lnTo>
                  <a:lnTo>
                    <a:pt x="322" y="1009"/>
                  </a:lnTo>
                  <a:lnTo>
                    <a:pt x="346" y="1019"/>
                  </a:lnTo>
                  <a:lnTo>
                    <a:pt x="373" y="1030"/>
                  </a:lnTo>
                  <a:lnTo>
                    <a:pt x="404" y="1040"/>
                  </a:lnTo>
                  <a:lnTo>
                    <a:pt x="437" y="1048"/>
                  </a:lnTo>
                  <a:lnTo>
                    <a:pt x="472" y="1053"/>
                  </a:lnTo>
                  <a:lnTo>
                    <a:pt x="508" y="1054"/>
                  </a:lnTo>
                  <a:lnTo>
                    <a:pt x="508" y="1151"/>
                  </a:lnTo>
                  <a:lnTo>
                    <a:pt x="474" y="1147"/>
                  </a:lnTo>
                  <a:lnTo>
                    <a:pt x="443" y="1140"/>
                  </a:lnTo>
                  <a:lnTo>
                    <a:pt x="413" y="1127"/>
                  </a:lnTo>
                  <a:lnTo>
                    <a:pt x="383" y="1110"/>
                  </a:lnTo>
                  <a:lnTo>
                    <a:pt x="356" y="1092"/>
                  </a:lnTo>
                  <a:lnTo>
                    <a:pt x="331" y="1072"/>
                  </a:lnTo>
                  <a:lnTo>
                    <a:pt x="309" y="1051"/>
                  </a:lnTo>
                  <a:lnTo>
                    <a:pt x="291" y="1031"/>
                  </a:lnTo>
                  <a:lnTo>
                    <a:pt x="276" y="1013"/>
                  </a:lnTo>
                  <a:lnTo>
                    <a:pt x="265" y="996"/>
                  </a:lnTo>
                  <a:lnTo>
                    <a:pt x="259" y="984"/>
                  </a:lnTo>
                  <a:lnTo>
                    <a:pt x="256" y="972"/>
                  </a:lnTo>
                  <a:lnTo>
                    <a:pt x="254" y="959"/>
                  </a:lnTo>
                  <a:lnTo>
                    <a:pt x="251" y="945"/>
                  </a:lnTo>
                  <a:lnTo>
                    <a:pt x="250" y="934"/>
                  </a:lnTo>
                  <a:lnTo>
                    <a:pt x="250" y="926"/>
                  </a:lnTo>
                  <a:lnTo>
                    <a:pt x="247" y="897"/>
                  </a:lnTo>
                  <a:lnTo>
                    <a:pt x="245" y="865"/>
                  </a:lnTo>
                  <a:lnTo>
                    <a:pt x="242" y="830"/>
                  </a:lnTo>
                  <a:lnTo>
                    <a:pt x="236" y="797"/>
                  </a:lnTo>
                  <a:lnTo>
                    <a:pt x="223" y="764"/>
                  </a:lnTo>
                  <a:lnTo>
                    <a:pt x="208" y="731"/>
                  </a:lnTo>
                  <a:lnTo>
                    <a:pt x="190" y="700"/>
                  </a:lnTo>
                  <a:lnTo>
                    <a:pt x="172" y="672"/>
                  </a:lnTo>
                  <a:lnTo>
                    <a:pt x="159" y="646"/>
                  </a:lnTo>
                  <a:lnTo>
                    <a:pt x="153" y="631"/>
                  </a:lnTo>
                  <a:lnTo>
                    <a:pt x="146" y="610"/>
                  </a:lnTo>
                  <a:lnTo>
                    <a:pt x="138" y="591"/>
                  </a:lnTo>
                  <a:lnTo>
                    <a:pt x="133" y="576"/>
                  </a:lnTo>
                  <a:lnTo>
                    <a:pt x="128" y="558"/>
                  </a:lnTo>
                  <a:lnTo>
                    <a:pt x="122" y="536"/>
                  </a:lnTo>
                  <a:lnTo>
                    <a:pt x="115" y="512"/>
                  </a:lnTo>
                  <a:lnTo>
                    <a:pt x="110" y="485"/>
                  </a:lnTo>
                  <a:lnTo>
                    <a:pt x="105" y="460"/>
                  </a:lnTo>
                  <a:lnTo>
                    <a:pt x="100" y="433"/>
                  </a:lnTo>
                  <a:lnTo>
                    <a:pt x="95" y="410"/>
                  </a:lnTo>
                  <a:lnTo>
                    <a:pt x="91" y="391"/>
                  </a:lnTo>
                  <a:lnTo>
                    <a:pt x="88" y="377"/>
                  </a:lnTo>
                  <a:lnTo>
                    <a:pt x="87" y="369"/>
                  </a:lnTo>
                  <a:lnTo>
                    <a:pt x="74" y="306"/>
                  </a:lnTo>
                  <a:lnTo>
                    <a:pt x="63" y="251"/>
                  </a:lnTo>
                  <a:lnTo>
                    <a:pt x="51" y="203"/>
                  </a:lnTo>
                  <a:lnTo>
                    <a:pt x="42" y="162"/>
                  </a:lnTo>
                  <a:lnTo>
                    <a:pt x="35" y="126"/>
                  </a:lnTo>
                  <a:lnTo>
                    <a:pt x="27" y="95"/>
                  </a:lnTo>
                  <a:lnTo>
                    <a:pt x="20" y="71"/>
                  </a:lnTo>
                  <a:lnTo>
                    <a:pt x="15" y="51"/>
                  </a:lnTo>
                  <a:lnTo>
                    <a:pt x="10" y="34"/>
                  </a:lnTo>
                  <a:lnTo>
                    <a:pt x="8" y="23"/>
                  </a:lnTo>
                  <a:lnTo>
                    <a:pt x="4" y="12"/>
                  </a:lnTo>
                  <a:lnTo>
                    <a:pt x="3" y="6"/>
                  </a:lnTo>
                  <a:lnTo>
                    <a:pt x="1" y="2"/>
                  </a:lnTo>
                  <a:lnTo>
                    <a:pt x="0" y="1"/>
                  </a:lnTo>
                  <a:lnTo>
                    <a:pt x="0" y="0"/>
                  </a:lnTo>
                  <a:lnTo>
                    <a:pt x="0" y="0"/>
                  </a:lnTo>
                  <a:close/>
                </a:path>
              </a:pathLst>
            </a:custGeom>
            <a:solidFill>
              <a:srgbClr val="147178"/>
            </a:solidFill>
            <a:ln w="0">
              <a:noFill/>
              <a:prstDash val="solid"/>
              <a:round/>
              <a:headEnd/>
              <a:tailEnd/>
            </a:ln>
          </p:spPr>
          <p:txBody>
            <a:bodyPr rot="0" vert="horz" wrap="square" lIns="91440" tIns="45720" rIns="91440" bIns="45720" anchor="t" anchorCtr="0" upright="1">
              <a:noAutofit/>
            </a:bodyPr>
            <a:lstStyle/>
            <a:p>
              <a:endParaRPr lang="en-GB"/>
            </a:p>
          </p:txBody>
        </p:sp>
        <p:sp>
          <p:nvSpPr>
            <p:cNvPr id="15" name="Freeform 14"/>
            <p:cNvSpPr>
              <a:spLocks/>
            </p:cNvSpPr>
            <p:nvPr/>
          </p:nvSpPr>
          <p:spPr bwMode="auto">
            <a:xfrm>
              <a:off x="8519832" y="680926"/>
              <a:ext cx="67327" cy="205379"/>
            </a:xfrm>
            <a:custGeom>
              <a:avLst/>
              <a:gdLst>
                <a:gd name="T0" fmla="*/ 200 w 211"/>
                <a:gd name="T1" fmla="*/ 0 h 649"/>
                <a:gd name="T2" fmla="*/ 205 w 211"/>
                <a:gd name="T3" fmla="*/ 16 h 649"/>
                <a:gd name="T4" fmla="*/ 209 w 211"/>
                <a:gd name="T5" fmla="*/ 35 h 649"/>
                <a:gd name="T6" fmla="*/ 211 w 211"/>
                <a:gd name="T7" fmla="*/ 60 h 649"/>
                <a:gd name="T8" fmla="*/ 210 w 211"/>
                <a:gd name="T9" fmla="*/ 85 h 649"/>
                <a:gd name="T10" fmla="*/ 206 w 211"/>
                <a:gd name="T11" fmla="*/ 113 h 649"/>
                <a:gd name="T12" fmla="*/ 196 w 211"/>
                <a:gd name="T13" fmla="*/ 143 h 649"/>
                <a:gd name="T14" fmla="*/ 179 w 211"/>
                <a:gd name="T15" fmla="*/ 172 h 649"/>
                <a:gd name="T16" fmla="*/ 155 w 211"/>
                <a:gd name="T17" fmla="*/ 209 h 649"/>
                <a:gd name="T18" fmla="*/ 131 w 211"/>
                <a:gd name="T19" fmla="*/ 251 h 649"/>
                <a:gd name="T20" fmla="*/ 110 w 211"/>
                <a:gd name="T21" fmla="*/ 296 h 649"/>
                <a:gd name="T22" fmla="*/ 92 w 211"/>
                <a:gd name="T23" fmla="*/ 343 h 649"/>
                <a:gd name="T24" fmla="*/ 83 w 211"/>
                <a:gd name="T25" fmla="*/ 389 h 649"/>
                <a:gd name="T26" fmla="*/ 79 w 211"/>
                <a:gd name="T27" fmla="*/ 430 h 649"/>
                <a:gd name="T28" fmla="*/ 79 w 211"/>
                <a:gd name="T29" fmla="*/ 469 h 649"/>
                <a:gd name="T30" fmla="*/ 82 w 211"/>
                <a:gd name="T31" fmla="*/ 504 h 649"/>
                <a:gd name="T32" fmla="*/ 83 w 211"/>
                <a:gd name="T33" fmla="*/ 524 h 649"/>
                <a:gd name="T34" fmla="*/ 83 w 211"/>
                <a:gd name="T35" fmla="*/ 545 h 649"/>
                <a:gd name="T36" fmla="*/ 83 w 211"/>
                <a:gd name="T37" fmla="*/ 568 h 649"/>
                <a:gd name="T38" fmla="*/ 81 w 211"/>
                <a:gd name="T39" fmla="*/ 590 h 649"/>
                <a:gd name="T40" fmla="*/ 76 w 211"/>
                <a:gd name="T41" fmla="*/ 612 h 649"/>
                <a:gd name="T42" fmla="*/ 67 w 211"/>
                <a:gd name="T43" fmla="*/ 630 h 649"/>
                <a:gd name="T44" fmla="*/ 54 w 211"/>
                <a:gd name="T45" fmla="*/ 644 h 649"/>
                <a:gd name="T46" fmla="*/ 46 w 211"/>
                <a:gd name="T47" fmla="*/ 649 h 649"/>
                <a:gd name="T48" fmla="*/ 43 w 211"/>
                <a:gd name="T49" fmla="*/ 649 h 649"/>
                <a:gd name="T50" fmla="*/ 43 w 211"/>
                <a:gd name="T51" fmla="*/ 645 h 649"/>
                <a:gd name="T52" fmla="*/ 45 w 211"/>
                <a:gd name="T53" fmla="*/ 637 h 649"/>
                <a:gd name="T54" fmla="*/ 46 w 211"/>
                <a:gd name="T55" fmla="*/ 627 h 649"/>
                <a:gd name="T56" fmla="*/ 46 w 211"/>
                <a:gd name="T57" fmla="*/ 612 h 649"/>
                <a:gd name="T58" fmla="*/ 45 w 211"/>
                <a:gd name="T59" fmla="*/ 591 h 649"/>
                <a:gd name="T60" fmla="*/ 40 w 211"/>
                <a:gd name="T61" fmla="*/ 568 h 649"/>
                <a:gd name="T62" fmla="*/ 29 w 211"/>
                <a:gd name="T63" fmla="*/ 541 h 649"/>
                <a:gd name="T64" fmla="*/ 20 w 211"/>
                <a:gd name="T65" fmla="*/ 518 h 649"/>
                <a:gd name="T66" fmla="*/ 13 w 211"/>
                <a:gd name="T67" fmla="*/ 497 h 649"/>
                <a:gd name="T68" fmla="*/ 6 w 211"/>
                <a:gd name="T69" fmla="*/ 472 h 649"/>
                <a:gd name="T70" fmla="*/ 2 w 211"/>
                <a:gd name="T71" fmla="*/ 446 h 649"/>
                <a:gd name="T72" fmla="*/ 0 w 211"/>
                <a:gd name="T73" fmla="*/ 418 h 649"/>
                <a:gd name="T74" fmla="*/ 0 w 211"/>
                <a:gd name="T75" fmla="*/ 386 h 649"/>
                <a:gd name="T76" fmla="*/ 5 w 211"/>
                <a:gd name="T77" fmla="*/ 351 h 649"/>
                <a:gd name="T78" fmla="*/ 10 w 211"/>
                <a:gd name="T79" fmla="*/ 329 h 649"/>
                <a:gd name="T80" fmla="*/ 18 w 211"/>
                <a:gd name="T81" fmla="*/ 305 h 649"/>
                <a:gd name="T82" fmla="*/ 27 w 211"/>
                <a:gd name="T83" fmla="*/ 279 h 649"/>
                <a:gd name="T84" fmla="*/ 38 w 211"/>
                <a:gd name="T85" fmla="*/ 255 h 649"/>
                <a:gd name="T86" fmla="*/ 49 w 211"/>
                <a:gd name="T87" fmla="*/ 235 h 649"/>
                <a:gd name="T88" fmla="*/ 63 w 211"/>
                <a:gd name="T89" fmla="*/ 212 h 649"/>
                <a:gd name="T90" fmla="*/ 82 w 211"/>
                <a:gd name="T91" fmla="*/ 187 h 649"/>
                <a:gd name="T92" fmla="*/ 102 w 211"/>
                <a:gd name="T93" fmla="*/ 162 h 649"/>
                <a:gd name="T94" fmla="*/ 126 w 211"/>
                <a:gd name="T95" fmla="*/ 135 h 649"/>
                <a:gd name="T96" fmla="*/ 147 w 211"/>
                <a:gd name="T97" fmla="*/ 107 h 649"/>
                <a:gd name="T98" fmla="*/ 167 w 211"/>
                <a:gd name="T99" fmla="*/ 79 h 649"/>
                <a:gd name="T100" fmla="*/ 183 w 211"/>
                <a:gd name="T101" fmla="*/ 52 h 649"/>
                <a:gd name="T102" fmla="*/ 195 w 211"/>
                <a:gd name="T103" fmla="*/ 25 h 649"/>
                <a:gd name="T104" fmla="*/ 200 w 211"/>
                <a:gd name="T105"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1" h="649">
                  <a:moveTo>
                    <a:pt x="200" y="0"/>
                  </a:moveTo>
                  <a:lnTo>
                    <a:pt x="205" y="16"/>
                  </a:lnTo>
                  <a:lnTo>
                    <a:pt x="209" y="35"/>
                  </a:lnTo>
                  <a:lnTo>
                    <a:pt x="211" y="60"/>
                  </a:lnTo>
                  <a:lnTo>
                    <a:pt x="210" y="85"/>
                  </a:lnTo>
                  <a:lnTo>
                    <a:pt x="206" y="113"/>
                  </a:lnTo>
                  <a:lnTo>
                    <a:pt x="196" y="143"/>
                  </a:lnTo>
                  <a:lnTo>
                    <a:pt x="179" y="172"/>
                  </a:lnTo>
                  <a:lnTo>
                    <a:pt x="155" y="209"/>
                  </a:lnTo>
                  <a:lnTo>
                    <a:pt x="131" y="251"/>
                  </a:lnTo>
                  <a:lnTo>
                    <a:pt x="110" y="296"/>
                  </a:lnTo>
                  <a:lnTo>
                    <a:pt x="92" y="343"/>
                  </a:lnTo>
                  <a:lnTo>
                    <a:pt x="83" y="389"/>
                  </a:lnTo>
                  <a:lnTo>
                    <a:pt x="79" y="430"/>
                  </a:lnTo>
                  <a:lnTo>
                    <a:pt x="79" y="469"/>
                  </a:lnTo>
                  <a:lnTo>
                    <a:pt x="82" y="504"/>
                  </a:lnTo>
                  <a:lnTo>
                    <a:pt x="83" y="524"/>
                  </a:lnTo>
                  <a:lnTo>
                    <a:pt x="83" y="545"/>
                  </a:lnTo>
                  <a:lnTo>
                    <a:pt x="83" y="568"/>
                  </a:lnTo>
                  <a:lnTo>
                    <a:pt x="81" y="590"/>
                  </a:lnTo>
                  <a:lnTo>
                    <a:pt x="76" y="612"/>
                  </a:lnTo>
                  <a:lnTo>
                    <a:pt x="67" y="630"/>
                  </a:lnTo>
                  <a:lnTo>
                    <a:pt x="54" y="644"/>
                  </a:lnTo>
                  <a:lnTo>
                    <a:pt x="46" y="649"/>
                  </a:lnTo>
                  <a:lnTo>
                    <a:pt x="43" y="649"/>
                  </a:lnTo>
                  <a:lnTo>
                    <a:pt x="43" y="645"/>
                  </a:lnTo>
                  <a:lnTo>
                    <a:pt x="45" y="637"/>
                  </a:lnTo>
                  <a:lnTo>
                    <a:pt x="46" y="627"/>
                  </a:lnTo>
                  <a:lnTo>
                    <a:pt x="46" y="612"/>
                  </a:lnTo>
                  <a:lnTo>
                    <a:pt x="45" y="591"/>
                  </a:lnTo>
                  <a:lnTo>
                    <a:pt x="40" y="568"/>
                  </a:lnTo>
                  <a:lnTo>
                    <a:pt x="29" y="541"/>
                  </a:lnTo>
                  <a:lnTo>
                    <a:pt x="20" y="518"/>
                  </a:lnTo>
                  <a:lnTo>
                    <a:pt x="13" y="497"/>
                  </a:lnTo>
                  <a:lnTo>
                    <a:pt x="6" y="472"/>
                  </a:lnTo>
                  <a:lnTo>
                    <a:pt x="2" y="446"/>
                  </a:lnTo>
                  <a:lnTo>
                    <a:pt x="0" y="418"/>
                  </a:lnTo>
                  <a:lnTo>
                    <a:pt x="0" y="386"/>
                  </a:lnTo>
                  <a:lnTo>
                    <a:pt x="5" y="351"/>
                  </a:lnTo>
                  <a:lnTo>
                    <a:pt x="10" y="329"/>
                  </a:lnTo>
                  <a:lnTo>
                    <a:pt x="18" y="305"/>
                  </a:lnTo>
                  <a:lnTo>
                    <a:pt x="27" y="279"/>
                  </a:lnTo>
                  <a:lnTo>
                    <a:pt x="38" y="255"/>
                  </a:lnTo>
                  <a:lnTo>
                    <a:pt x="49" y="235"/>
                  </a:lnTo>
                  <a:lnTo>
                    <a:pt x="63" y="212"/>
                  </a:lnTo>
                  <a:lnTo>
                    <a:pt x="82" y="187"/>
                  </a:lnTo>
                  <a:lnTo>
                    <a:pt x="102" y="162"/>
                  </a:lnTo>
                  <a:lnTo>
                    <a:pt x="126" y="135"/>
                  </a:lnTo>
                  <a:lnTo>
                    <a:pt x="147" y="107"/>
                  </a:lnTo>
                  <a:lnTo>
                    <a:pt x="167" y="79"/>
                  </a:lnTo>
                  <a:lnTo>
                    <a:pt x="183" y="52"/>
                  </a:lnTo>
                  <a:lnTo>
                    <a:pt x="195" y="25"/>
                  </a:lnTo>
                  <a:lnTo>
                    <a:pt x="200" y="0"/>
                  </a:lnTo>
                  <a:close/>
                </a:path>
              </a:pathLst>
            </a:custGeom>
            <a:solidFill>
              <a:srgbClr val="147178"/>
            </a:solidFill>
            <a:ln w="0">
              <a:noFill/>
              <a:prstDash val="solid"/>
              <a:round/>
              <a:headEnd/>
              <a:tailEnd/>
            </a:ln>
          </p:spPr>
          <p:txBody>
            <a:bodyPr rot="0" vert="horz" wrap="square" lIns="91440" tIns="45720" rIns="91440" bIns="45720" anchor="t" anchorCtr="0" upright="1">
              <a:noAutofit/>
            </a:bodyPr>
            <a:lstStyle/>
            <a:p>
              <a:endParaRPr lang="en-GB"/>
            </a:p>
          </p:txBody>
        </p:sp>
        <p:sp>
          <p:nvSpPr>
            <p:cNvPr id="16" name="Freeform 15"/>
            <p:cNvSpPr>
              <a:spLocks/>
            </p:cNvSpPr>
            <p:nvPr/>
          </p:nvSpPr>
          <p:spPr bwMode="auto">
            <a:xfrm>
              <a:off x="8567506" y="745399"/>
              <a:ext cx="74313" cy="226932"/>
            </a:xfrm>
            <a:custGeom>
              <a:avLst/>
              <a:gdLst>
                <a:gd name="T0" fmla="*/ 78 w 235"/>
                <a:gd name="T1" fmla="*/ 2 h 717"/>
                <a:gd name="T2" fmla="*/ 86 w 235"/>
                <a:gd name="T3" fmla="*/ 11 h 717"/>
                <a:gd name="T4" fmla="*/ 96 w 235"/>
                <a:gd name="T5" fmla="*/ 30 h 717"/>
                <a:gd name="T6" fmla="*/ 108 w 235"/>
                <a:gd name="T7" fmla="*/ 62 h 717"/>
                <a:gd name="T8" fmla="*/ 114 w 235"/>
                <a:gd name="T9" fmla="*/ 110 h 717"/>
                <a:gd name="T10" fmla="*/ 112 w 235"/>
                <a:gd name="T11" fmla="*/ 175 h 717"/>
                <a:gd name="T12" fmla="*/ 97 w 235"/>
                <a:gd name="T13" fmla="*/ 261 h 717"/>
                <a:gd name="T14" fmla="*/ 85 w 235"/>
                <a:gd name="T15" fmla="*/ 351 h 717"/>
                <a:gd name="T16" fmla="*/ 90 w 235"/>
                <a:gd name="T17" fmla="*/ 427 h 717"/>
                <a:gd name="T18" fmla="*/ 106 w 235"/>
                <a:gd name="T19" fmla="*/ 489 h 717"/>
                <a:gd name="T20" fmla="*/ 131 w 235"/>
                <a:gd name="T21" fmla="*/ 536 h 717"/>
                <a:gd name="T22" fmla="*/ 171 w 235"/>
                <a:gd name="T23" fmla="*/ 582 h 717"/>
                <a:gd name="T24" fmla="*/ 206 w 235"/>
                <a:gd name="T25" fmla="*/ 632 h 717"/>
                <a:gd name="T26" fmla="*/ 226 w 235"/>
                <a:gd name="T27" fmla="*/ 669 h 717"/>
                <a:gd name="T28" fmla="*/ 233 w 235"/>
                <a:gd name="T29" fmla="*/ 694 h 717"/>
                <a:gd name="T30" fmla="*/ 233 w 235"/>
                <a:gd name="T31" fmla="*/ 710 h 717"/>
                <a:gd name="T32" fmla="*/ 232 w 235"/>
                <a:gd name="T33" fmla="*/ 717 h 717"/>
                <a:gd name="T34" fmla="*/ 219 w 235"/>
                <a:gd name="T35" fmla="*/ 705 h 717"/>
                <a:gd name="T36" fmla="*/ 191 w 235"/>
                <a:gd name="T37" fmla="*/ 682 h 717"/>
                <a:gd name="T38" fmla="*/ 156 w 235"/>
                <a:gd name="T39" fmla="*/ 657 h 717"/>
                <a:gd name="T40" fmla="*/ 119 w 235"/>
                <a:gd name="T41" fmla="*/ 630 h 717"/>
                <a:gd name="T42" fmla="*/ 83 w 235"/>
                <a:gd name="T43" fmla="*/ 600 h 717"/>
                <a:gd name="T44" fmla="*/ 50 w 235"/>
                <a:gd name="T45" fmla="*/ 561 h 717"/>
                <a:gd name="T46" fmla="*/ 23 w 235"/>
                <a:gd name="T47" fmla="*/ 515 h 717"/>
                <a:gd name="T48" fmla="*/ 6 w 235"/>
                <a:gd name="T49" fmla="*/ 459 h 717"/>
                <a:gd name="T50" fmla="*/ 0 w 235"/>
                <a:gd name="T51" fmla="*/ 390 h 717"/>
                <a:gd name="T52" fmla="*/ 10 w 235"/>
                <a:gd name="T53" fmla="*/ 306 h 717"/>
                <a:gd name="T54" fmla="*/ 38 w 235"/>
                <a:gd name="T55" fmla="*/ 205 h 717"/>
                <a:gd name="T56" fmla="*/ 62 w 235"/>
                <a:gd name="T57" fmla="*/ 127 h 717"/>
                <a:gd name="T58" fmla="*/ 74 w 235"/>
                <a:gd name="T59" fmla="*/ 69 h 717"/>
                <a:gd name="T60" fmla="*/ 78 w 235"/>
                <a:gd name="T61" fmla="*/ 30 h 717"/>
                <a:gd name="T62" fmla="*/ 78 w 235"/>
                <a:gd name="T63" fmla="*/ 8 h 717"/>
                <a:gd name="T64" fmla="*/ 77 w 235"/>
                <a:gd name="T65"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5" h="717">
                  <a:moveTo>
                    <a:pt x="77" y="0"/>
                  </a:moveTo>
                  <a:lnTo>
                    <a:pt x="78" y="2"/>
                  </a:lnTo>
                  <a:lnTo>
                    <a:pt x="81" y="4"/>
                  </a:lnTo>
                  <a:lnTo>
                    <a:pt x="86" y="11"/>
                  </a:lnTo>
                  <a:lnTo>
                    <a:pt x="91" y="18"/>
                  </a:lnTo>
                  <a:lnTo>
                    <a:pt x="96" y="30"/>
                  </a:lnTo>
                  <a:lnTo>
                    <a:pt x="103" y="44"/>
                  </a:lnTo>
                  <a:lnTo>
                    <a:pt x="108" y="62"/>
                  </a:lnTo>
                  <a:lnTo>
                    <a:pt x="112" y="83"/>
                  </a:lnTo>
                  <a:lnTo>
                    <a:pt x="114" y="110"/>
                  </a:lnTo>
                  <a:lnTo>
                    <a:pt x="114" y="140"/>
                  </a:lnTo>
                  <a:lnTo>
                    <a:pt x="112" y="175"/>
                  </a:lnTo>
                  <a:lnTo>
                    <a:pt x="106" y="215"/>
                  </a:lnTo>
                  <a:lnTo>
                    <a:pt x="97" y="261"/>
                  </a:lnTo>
                  <a:lnTo>
                    <a:pt x="88" y="308"/>
                  </a:lnTo>
                  <a:lnTo>
                    <a:pt x="85" y="351"/>
                  </a:lnTo>
                  <a:lnTo>
                    <a:pt x="86" y="391"/>
                  </a:lnTo>
                  <a:lnTo>
                    <a:pt x="90" y="427"/>
                  </a:lnTo>
                  <a:lnTo>
                    <a:pt x="96" y="460"/>
                  </a:lnTo>
                  <a:lnTo>
                    <a:pt x="106" y="489"/>
                  </a:lnTo>
                  <a:lnTo>
                    <a:pt x="118" y="514"/>
                  </a:lnTo>
                  <a:lnTo>
                    <a:pt x="131" y="536"/>
                  </a:lnTo>
                  <a:lnTo>
                    <a:pt x="144" y="552"/>
                  </a:lnTo>
                  <a:lnTo>
                    <a:pt x="171" y="582"/>
                  </a:lnTo>
                  <a:lnTo>
                    <a:pt x="191" y="609"/>
                  </a:lnTo>
                  <a:lnTo>
                    <a:pt x="206" y="632"/>
                  </a:lnTo>
                  <a:lnTo>
                    <a:pt x="218" y="651"/>
                  </a:lnTo>
                  <a:lnTo>
                    <a:pt x="226" y="669"/>
                  </a:lnTo>
                  <a:lnTo>
                    <a:pt x="231" y="683"/>
                  </a:lnTo>
                  <a:lnTo>
                    <a:pt x="233" y="694"/>
                  </a:lnTo>
                  <a:lnTo>
                    <a:pt x="235" y="703"/>
                  </a:lnTo>
                  <a:lnTo>
                    <a:pt x="233" y="710"/>
                  </a:lnTo>
                  <a:lnTo>
                    <a:pt x="232" y="713"/>
                  </a:lnTo>
                  <a:lnTo>
                    <a:pt x="232" y="717"/>
                  </a:lnTo>
                  <a:lnTo>
                    <a:pt x="231" y="717"/>
                  </a:lnTo>
                  <a:lnTo>
                    <a:pt x="219" y="705"/>
                  </a:lnTo>
                  <a:lnTo>
                    <a:pt x="206" y="693"/>
                  </a:lnTo>
                  <a:lnTo>
                    <a:pt x="191" y="682"/>
                  </a:lnTo>
                  <a:lnTo>
                    <a:pt x="174" y="669"/>
                  </a:lnTo>
                  <a:lnTo>
                    <a:pt x="156" y="657"/>
                  </a:lnTo>
                  <a:lnTo>
                    <a:pt x="138" y="644"/>
                  </a:lnTo>
                  <a:lnTo>
                    <a:pt x="119" y="630"/>
                  </a:lnTo>
                  <a:lnTo>
                    <a:pt x="101" y="615"/>
                  </a:lnTo>
                  <a:lnTo>
                    <a:pt x="83" y="600"/>
                  </a:lnTo>
                  <a:lnTo>
                    <a:pt x="67" y="582"/>
                  </a:lnTo>
                  <a:lnTo>
                    <a:pt x="50" y="561"/>
                  </a:lnTo>
                  <a:lnTo>
                    <a:pt x="36" y="540"/>
                  </a:lnTo>
                  <a:lnTo>
                    <a:pt x="23" y="515"/>
                  </a:lnTo>
                  <a:lnTo>
                    <a:pt x="13" y="489"/>
                  </a:lnTo>
                  <a:lnTo>
                    <a:pt x="6" y="459"/>
                  </a:lnTo>
                  <a:lnTo>
                    <a:pt x="1" y="426"/>
                  </a:lnTo>
                  <a:lnTo>
                    <a:pt x="0" y="390"/>
                  </a:lnTo>
                  <a:lnTo>
                    <a:pt x="4" y="351"/>
                  </a:lnTo>
                  <a:lnTo>
                    <a:pt x="10" y="306"/>
                  </a:lnTo>
                  <a:lnTo>
                    <a:pt x="22" y="257"/>
                  </a:lnTo>
                  <a:lnTo>
                    <a:pt x="38" y="205"/>
                  </a:lnTo>
                  <a:lnTo>
                    <a:pt x="51" y="164"/>
                  </a:lnTo>
                  <a:lnTo>
                    <a:pt x="62" y="127"/>
                  </a:lnTo>
                  <a:lnTo>
                    <a:pt x="69" y="96"/>
                  </a:lnTo>
                  <a:lnTo>
                    <a:pt x="74" y="69"/>
                  </a:lnTo>
                  <a:lnTo>
                    <a:pt x="77" y="48"/>
                  </a:lnTo>
                  <a:lnTo>
                    <a:pt x="78" y="30"/>
                  </a:lnTo>
                  <a:lnTo>
                    <a:pt x="78" y="17"/>
                  </a:lnTo>
                  <a:lnTo>
                    <a:pt x="78" y="8"/>
                  </a:lnTo>
                  <a:lnTo>
                    <a:pt x="77" y="2"/>
                  </a:lnTo>
                  <a:lnTo>
                    <a:pt x="77" y="0"/>
                  </a:lnTo>
                  <a:close/>
                </a:path>
              </a:pathLst>
            </a:custGeom>
            <a:solidFill>
              <a:srgbClr val="147178"/>
            </a:solidFill>
            <a:ln w="0">
              <a:noFill/>
              <a:prstDash val="solid"/>
              <a:round/>
              <a:headEnd/>
              <a:tailEnd/>
            </a:ln>
          </p:spPr>
          <p:txBody>
            <a:bodyPr rot="0" vert="horz" wrap="square" lIns="91440" tIns="45720" rIns="91440" bIns="45720" anchor="t" anchorCtr="0" upright="1">
              <a:noAutofit/>
            </a:bodyPr>
            <a:lstStyle/>
            <a:p>
              <a:endParaRPr lang="en-GB"/>
            </a:p>
          </p:txBody>
        </p:sp>
        <p:sp>
          <p:nvSpPr>
            <p:cNvPr id="17" name="Freeform 16"/>
            <p:cNvSpPr>
              <a:spLocks/>
            </p:cNvSpPr>
            <p:nvPr/>
          </p:nvSpPr>
          <p:spPr bwMode="auto">
            <a:xfrm>
              <a:off x="8508615" y="585620"/>
              <a:ext cx="50812" cy="79869"/>
            </a:xfrm>
            <a:custGeom>
              <a:avLst/>
              <a:gdLst>
                <a:gd name="T0" fmla="*/ 152 w 159"/>
                <a:gd name="T1" fmla="*/ 0 h 253"/>
                <a:gd name="T2" fmla="*/ 153 w 159"/>
                <a:gd name="T3" fmla="*/ 4 h 253"/>
                <a:gd name="T4" fmla="*/ 155 w 159"/>
                <a:gd name="T5" fmla="*/ 12 h 253"/>
                <a:gd name="T6" fmla="*/ 158 w 159"/>
                <a:gd name="T7" fmla="*/ 23 h 253"/>
                <a:gd name="T8" fmla="*/ 159 w 159"/>
                <a:gd name="T9" fmla="*/ 37 h 253"/>
                <a:gd name="T10" fmla="*/ 159 w 159"/>
                <a:gd name="T11" fmla="*/ 55 h 253"/>
                <a:gd name="T12" fmla="*/ 158 w 159"/>
                <a:gd name="T13" fmla="*/ 74 h 253"/>
                <a:gd name="T14" fmla="*/ 152 w 159"/>
                <a:gd name="T15" fmla="*/ 95 h 253"/>
                <a:gd name="T16" fmla="*/ 141 w 159"/>
                <a:gd name="T17" fmla="*/ 114 h 253"/>
                <a:gd name="T18" fmla="*/ 125 w 159"/>
                <a:gd name="T19" fmla="*/ 133 h 253"/>
                <a:gd name="T20" fmla="*/ 103 w 159"/>
                <a:gd name="T21" fmla="*/ 151 h 253"/>
                <a:gd name="T22" fmla="*/ 72 w 159"/>
                <a:gd name="T23" fmla="*/ 173 h 253"/>
                <a:gd name="T24" fmla="*/ 46 w 159"/>
                <a:gd name="T25" fmla="*/ 197 h 253"/>
                <a:gd name="T26" fmla="*/ 25 w 159"/>
                <a:gd name="T27" fmla="*/ 224 h 253"/>
                <a:gd name="T28" fmla="*/ 7 w 159"/>
                <a:gd name="T29" fmla="*/ 253 h 253"/>
                <a:gd name="T30" fmla="*/ 2 w 159"/>
                <a:gd name="T31" fmla="*/ 221 h 253"/>
                <a:gd name="T32" fmla="*/ 0 w 159"/>
                <a:gd name="T33" fmla="*/ 192 h 253"/>
                <a:gd name="T34" fmla="*/ 5 w 159"/>
                <a:gd name="T35" fmla="*/ 164 h 253"/>
                <a:gd name="T36" fmla="*/ 14 w 159"/>
                <a:gd name="T37" fmla="*/ 140 h 253"/>
                <a:gd name="T38" fmla="*/ 27 w 159"/>
                <a:gd name="T39" fmla="*/ 119 h 253"/>
                <a:gd name="T40" fmla="*/ 41 w 159"/>
                <a:gd name="T41" fmla="*/ 101 h 253"/>
                <a:gd name="T42" fmla="*/ 58 w 159"/>
                <a:gd name="T43" fmla="*/ 86 h 253"/>
                <a:gd name="T44" fmla="*/ 73 w 159"/>
                <a:gd name="T45" fmla="*/ 74 h 253"/>
                <a:gd name="T46" fmla="*/ 89 w 159"/>
                <a:gd name="T47" fmla="*/ 64 h 253"/>
                <a:gd name="T48" fmla="*/ 100 w 159"/>
                <a:gd name="T49" fmla="*/ 57 h 253"/>
                <a:gd name="T50" fmla="*/ 109 w 159"/>
                <a:gd name="T51" fmla="*/ 51 h 253"/>
                <a:gd name="T52" fmla="*/ 112 w 159"/>
                <a:gd name="T53" fmla="*/ 50 h 253"/>
                <a:gd name="T54" fmla="*/ 117 w 159"/>
                <a:gd name="T55" fmla="*/ 46 h 253"/>
                <a:gd name="T56" fmla="*/ 125 w 159"/>
                <a:gd name="T57" fmla="*/ 40 h 253"/>
                <a:gd name="T58" fmla="*/ 134 w 159"/>
                <a:gd name="T59" fmla="*/ 31 h 253"/>
                <a:gd name="T60" fmla="*/ 141 w 159"/>
                <a:gd name="T61" fmla="*/ 22 h 253"/>
                <a:gd name="T62" fmla="*/ 148 w 159"/>
                <a:gd name="T63" fmla="*/ 12 h 253"/>
                <a:gd name="T64" fmla="*/ 152 w 159"/>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 h="253">
                  <a:moveTo>
                    <a:pt x="152" y="0"/>
                  </a:moveTo>
                  <a:lnTo>
                    <a:pt x="153" y="4"/>
                  </a:lnTo>
                  <a:lnTo>
                    <a:pt x="155" y="12"/>
                  </a:lnTo>
                  <a:lnTo>
                    <a:pt x="158" y="23"/>
                  </a:lnTo>
                  <a:lnTo>
                    <a:pt x="159" y="37"/>
                  </a:lnTo>
                  <a:lnTo>
                    <a:pt x="159" y="55"/>
                  </a:lnTo>
                  <a:lnTo>
                    <a:pt x="158" y="74"/>
                  </a:lnTo>
                  <a:lnTo>
                    <a:pt x="152" y="95"/>
                  </a:lnTo>
                  <a:lnTo>
                    <a:pt x="141" y="114"/>
                  </a:lnTo>
                  <a:lnTo>
                    <a:pt x="125" y="133"/>
                  </a:lnTo>
                  <a:lnTo>
                    <a:pt x="103" y="151"/>
                  </a:lnTo>
                  <a:lnTo>
                    <a:pt x="72" y="173"/>
                  </a:lnTo>
                  <a:lnTo>
                    <a:pt x="46" y="197"/>
                  </a:lnTo>
                  <a:lnTo>
                    <a:pt x="25" y="224"/>
                  </a:lnTo>
                  <a:lnTo>
                    <a:pt x="7" y="253"/>
                  </a:lnTo>
                  <a:lnTo>
                    <a:pt x="2" y="221"/>
                  </a:lnTo>
                  <a:lnTo>
                    <a:pt x="0" y="192"/>
                  </a:lnTo>
                  <a:lnTo>
                    <a:pt x="5" y="164"/>
                  </a:lnTo>
                  <a:lnTo>
                    <a:pt x="14" y="140"/>
                  </a:lnTo>
                  <a:lnTo>
                    <a:pt x="27" y="119"/>
                  </a:lnTo>
                  <a:lnTo>
                    <a:pt x="41" y="101"/>
                  </a:lnTo>
                  <a:lnTo>
                    <a:pt x="58" y="86"/>
                  </a:lnTo>
                  <a:lnTo>
                    <a:pt x="73" y="74"/>
                  </a:lnTo>
                  <a:lnTo>
                    <a:pt x="89" y="64"/>
                  </a:lnTo>
                  <a:lnTo>
                    <a:pt x="100" y="57"/>
                  </a:lnTo>
                  <a:lnTo>
                    <a:pt x="109" y="51"/>
                  </a:lnTo>
                  <a:lnTo>
                    <a:pt x="112" y="50"/>
                  </a:lnTo>
                  <a:lnTo>
                    <a:pt x="117" y="46"/>
                  </a:lnTo>
                  <a:lnTo>
                    <a:pt x="125" y="40"/>
                  </a:lnTo>
                  <a:lnTo>
                    <a:pt x="134" y="31"/>
                  </a:lnTo>
                  <a:lnTo>
                    <a:pt x="141" y="22"/>
                  </a:lnTo>
                  <a:lnTo>
                    <a:pt x="148" y="12"/>
                  </a:lnTo>
                  <a:lnTo>
                    <a:pt x="152" y="0"/>
                  </a:lnTo>
                  <a:close/>
                </a:path>
              </a:pathLst>
            </a:custGeom>
            <a:solidFill>
              <a:srgbClr val="147178"/>
            </a:solidFill>
            <a:ln w="0">
              <a:noFill/>
              <a:prstDash val="solid"/>
              <a:round/>
              <a:headEnd/>
              <a:tailEnd/>
            </a:ln>
          </p:spPr>
          <p:txBody>
            <a:bodyPr rot="0" vert="horz" wrap="square" lIns="91440" tIns="45720" rIns="91440" bIns="45720" anchor="t" anchorCtr="0" upright="1">
              <a:noAutofit/>
            </a:bodyPr>
            <a:lstStyle/>
            <a:p>
              <a:endParaRPr lang="en-GB"/>
            </a:p>
          </p:txBody>
        </p:sp>
        <p:sp>
          <p:nvSpPr>
            <p:cNvPr id="18" name="Freeform 17"/>
            <p:cNvSpPr>
              <a:spLocks/>
            </p:cNvSpPr>
            <p:nvPr/>
          </p:nvSpPr>
          <p:spPr bwMode="auto">
            <a:xfrm>
              <a:off x="8497399" y="630470"/>
              <a:ext cx="83841" cy="126144"/>
            </a:xfrm>
            <a:custGeom>
              <a:avLst/>
              <a:gdLst>
                <a:gd name="T0" fmla="*/ 219 w 264"/>
                <a:gd name="T1" fmla="*/ 0 h 397"/>
                <a:gd name="T2" fmla="*/ 222 w 264"/>
                <a:gd name="T3" fmla="*/ 0 h 397"/>
                <a:gd name="T4" fmla="*/ 229 w 264"/>
                <a:gd name="T5" fmla="*/ 1 h 397"/>
                <a:gd name="T6" fmla="*/ 238 w 264"/>
                <a:gd name="T7" fmla="*/ 5 h 397"/>
                <a:gd name="T8" fmla="*/ 249 w 264"/>
                <a:gd name="T9" fmla="*/ 13 h 397"/>
                <a:gd name="T10" fmla="*/ 258 w 264"/>
                <a:gd name="T11" fmla="*/ 25 h 397"/>
                <a:gd name="T12" fmla="*/ 259 w 264"/>
                <a:gd name="T13" fmla="*/ 28 h 397"/>
                <a:gd name="T14" fmla="*/ 261 w 264"/>
                <a:gd name="T15" fmla="*/ 33 h 397"/>
                <a:gd name="T16" fmla="*/ 263 w 264"/>
                <a:gd name="T17" fmla="*/ 40 h 397"/>
                <a:gd name="T18" fmla="*/ 264 w 264"/>
                <a:gd name="T19" fmla="*/ 48 h 397"/>
                <a:gd name="T20" fmla="*/ 264 w 264"/>
                <a:gd name="T21" fmla="*/ 60 h 397"/>
                <a:gd name="T22" fmla="*/ 261 w 264"/>
                <a:gd name="T23" fmla="*/ 73 h 397"/>
                <a:gd name="T24" fmla="*/ 255 w 264"/>
                <a:gd name="T25" fmla="*/ 88 h 397"/>
                <a:gd name="T26" fmla="*/ 246 w 264"/>
                <a:gd name="T27" fmla="*/ 105 h 397"/>
                <a:gd name="T28" fmla="*/ 232 w 264"/>
                <a:gd name="T29" fmla="*/ 125 h 397"/>
                <a:gd name="T30" fmla="*/ 213 w 264"/>
                <a:gd name="T31" fmla="*/ 147 h 397"/>
                <a:gd name="T32" fmla="*/ 187 w 264"/>
                <a:gd name="T33" fmla="*/ 172 h 397"/>
                <a:gd name="T34" fmla="*/ 156 w 264"/>
                <a:gd name="T35" fmla="*/ 199 h 397"/>
                <a:gd name="T36" fmla="*/ 124 w 264"/>
                <a:gd name="T37" fmla="*/ 227 h 397"/>
                <a:gd name="T38" fmla="*/ 100 w 264"/>
                <a:gd name="T39" fmla="*/ 254 h 397"/>
                <a:gd name="T40" fmla="*/ 82 w 264"/>
                <a:gd name="T41" fmla="*/ 278 h 397"/>
                <a:gd name="T42" fmla="*/ 69 w 264"/>
                <a:gd name="T43" fmla="*/ 301 h 397"/>
                <a:gd name="T44" fmla="*/ 60 w 264"/>
                <a:gd name="T45" fmla="*/ 323 h 397"/>
                <a:gd name="T46" fmla="*/ 55 w 264"/>
                <a:gd name="T47" fmla="*/ 341 h 397"/>
                <a:gd name="T48" fmla="*/ 54 w 264"/>
                <a:gd name="T49" fmla="*/ 358 h 397"/>
                <a:gd name="T50" fmla="*/ 54 w 264"/>
                <a:gd name="T51" fmla="*/ 372 h 397"/>
                <a:gd name="T52" fmla="*/ 55 w 264"/>
                <a:gd name="T53" fmla="*/ 382 h 397"/>
                <a:gd name="T54" fmla="*/ 58 w 264"/>
                <a:gd name="T55" fmla="*/ 390 h 397"/>
                <a:gd name="T56" fmla="*/ 59 w 264"/>
                <a:gd name="T57" fmla="*/ 395 h 397"/>
                <a:gd name="T58" fmla="*/ 60 w 264"/>
                <a:gd name="T59" fmla="*/ 397 h 397"/>
                <a:gd name="T60" fmla="*/ 58 w 264"/>
                <a:gd name="T61" fmla="*/ 396 h 397"/>
                <a:gd name="T62" fmla="*/ 54 w 264"/>
                <a:gd name="T63" fmla="*/ 392 h 397"/>
                <a:gd name="T64" fmla="*/ 46 w 264"/>
                <a:gd name="T65" fmla="*/ 387 h 397"/>
                <a:gd name="T66" fmla="*/ 37 w 264"/>
                <a:gd name="T67" fmla="*/ 379 h 397"/>
                <a:gd name="T68" fmla="*/ 28 w 264"/>
                <a:gd name="T69" fmla="*/ 370 h 397"/>
                <a:gd name="T70" fmla="*/ 18 w 264"/>
                <a:gd name="T71" fmla="*/ 359 h 397"/>
                <a:gd name="T72" fmla="*/ 10 w 264"/>
                <a:gd name="T73" fmla="*/ 345 h 397"/>
                <a:gd name="T74" fmla="*/ 4 w 264"/>
                <a:gd name="T75" fmla="*/ 330 h 397"/>
                <a:gd name="T76" fmla="*/ 0 w 264"/>
                <a:gd name="T77" fmla="*/ 313 h 397"/>
                <a:gd name="T78" fmla="*/ 0 w 264"/>
                <a:gd name="T79" fmla="*/ 294 h 397"/>
                <a:gd name="T80" fmla="*/ 5 w 264"/>
                <a:gd name="T81" fmla="*/ 272 h 397"/>
                <a:gd name="T82" fmla="*/ 14 w 264"/>
                <a:gd name="T83" fmla="*/ 249 h 397"/>
                <a:gd name="T84" fmla="*/ 29 w 264"/>
                <a:gd name="T85" fmla="*/ 225 h 397"/>
                <a:gd name="T86" fmla="*/ 53 w 264"/>
                <a:gd name="T87" fmla="*/ 199 h 397"/>
                <a:gd name="T88" fmla="*/ 83 w 264"/>
                <a:gd name="T89" fmla="*/ 171 h 397"/>
                <a:gd name="T90" fmla="*/ 117 w 264"/>
                <a:gd name="T91" fmla="*/ 142 h 397"/>
                <a:gd name="T92" fmla="*/ 145 w 264"/>
                <a:gd name="T93" fmla="*/ 116 h 397"/>
                <a:gd name="T94" fmla="*/ 167 w 264"/>
                <a:gd name="T95" fmla="*/ 94 h 397"/>
                <a:gd name="T96" fmla="*/ 185 w 264"/>
                <a:gd name="T97" fmla="*/ 75 h 397"/>
                <a:gd name="T98" fmla="*/ 199 w 264"/>
                <a:gd name="T99" fmla="*/ 57 h 397"/>
                <a:gd name="T100" fmla="*/ 209 w 264"/>
                <a:gd name="T101" fmla="*/ 43 h 397"/>
                <a:gd name="T102" fmla="*/ 215 w 264"/>
                <a:gd name="T103" fmla="*/ 32 h 397"/>
                <a:gd name="T104" fmla="*/ 219 w 264"/>
                <a:gd name="T105" fmla="*/ 22 h 397"/>
                <a:gd name="T106" fmla="*/ 222 w 264"/>
                <a:gd name="T107" fmla="*/ 14 h 397"/>
                <a:gd name="T108" fmla="*/ 222 w 264"/>
                <a:gd name="T109" fmla="*/ 9 h 397"/>
                <a:gd name="T110" fmla="*/ 222 w 264"/>
                <a:gd name="T111" fmla="*/ 4 h 397"/>
                <a:gd name="T112" fmla="*/ 220 w 264"/>
                <a:gd name="T113" fmla="*/ 1 h 397"/>
                <a:gd name="T114" fmla="*/ 220 w 264"/>
                <a:gd name="T115" fmla="*/ 0 h 397"/>
                <a:gd name="T116" fmla="*/ 219 w 264"/>
                <a:gd name="T1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4" h="397">
                  <a:moveTo>
                    <a:pt x="219" y="0"/>
                  </a:moveTo>
                  <a:lnTo>
                    <a:pt x="222" y="0"/>
                  </a:lnTo>
                  <a:lnTo>
                    <a:pt x="229" y="1"/>
                  </a:lnTo>
                  <a:lnTo>
                    <a:pt x="238" y="5"/>
                  </a:lnTo>
                  <a:lnTo>
                    <a:pt x="249" y="13"/>
                  </a:lnTo>
                  <a:lnTo>
                    <a:pt x="258" y="25"/>
                  </a:lnTo>
                  <a:lnTo>
                    <a:pt x="259" y="28"/>
                  </a:lnTo>
                  <a:lnTo>
                    <a:pt x="261" y="33"/>
                  </a:lnTo>
                  <a:lnTo>
                    <a:pt x="263" y="40"/>
                  </a:lnTo>
                  <a:lnTo>
                    <a:pt x="264" y="48"/>
                  </a:lnTo>
                  <a:lnTo>
                    <a:pt x="264" y="60"/>
                  </a:lnTo>
                  <a:lnTo>
                    <a:pt x="261" y="73"/>
                  </a:lnTo>
                  <a:lnTo>
                    <a:pt x="255" y="88"/>
                  </a:lnTo>
                  <a:lnTo>
                    <a:pt x="246" y="105"/>
                  </a:lnTo>
                  <a:lnTo>
                    <a:pt x="232" y="125"/>
                  </a:lnTo>
                  <a:lnTo>
                    <a:pt x="213" y="147"/>
                  </a:lnTo>
                  <a:lnTo>
                    <a:pt x="187" y="172"/>
                  </a:lnTo>
                  <a:lnTo>
                    <a:pt x="156" y="199"/>
                  </a:lnTo>
                  <a:lnTo>
                    <a:pt x="124" y="227"/>
                  </a:lnTo>
                  <a:lnTo>
                    <a:pt x="100" y="254"/>
                  </a:lnTo>
                  <a:lnTo>
                    <a:pt x="82" y="278"/>
                  </a:lnTo>
                  <a:lnTo>
                    <a:pt x="69" y="301"/>
                  </a:lnTo>
                  <a:lnTo>
                    <a:pt x="60" y="323"/>
                  </a:lnTo>
                  <a:lnTo>
                    <a:pt x="55" y="341"/>
                  </a:lnTo>
                  <a:lnTo>
                    <a:pt x="54" y="358"/>
                  </a:lnTo>
                  <a:lnTo>
                    <a:pt x="54" y="372"/>
                  </a:lnTo>
                  <a:lnTo>
                    <a:pt x="55" y="382"/>
                  </a:lnTo>
                  <a:lnTo>
                    <a:pt x="58" y="390"/>
                  </a:lnTo>
                  <a:lnTo>
                    <a:pt x="59" y="395"/>
                  </a:lnTo>
                  <a:lnTo>
                    <a:pt x="60" y="397"/>
                  </a:lnTo>
                  <a:lnTo>
                    <a:pt x="58" y="396"/>
                  </a:lnTo>
                  <a:lnTo>
                    <a:pt x="54" y="392"/>
                  </a:lnTo>
                  <a:lnTo>
                    <a:pt x="46" y="387"/>
                  </a:lnTo>
                  <a:lnTo>
                    <a:pt x="37" y="379"/>
                  </a:lnTo>
                  <a:lnTo>
                    <a:pt x="28" y="370"/>
                  </a:lnTo>
                  <a:lnTo>
                    <a:pt x="18" y="359"/>
                  </a:lnTo>
                  <a:lnTo>
                    <a:pt x="10" y="345"/>
                  </a:lnTo>
                  <a:lnTo>
                    <a:pt x="4" y="330"/>
                  </a:lnTo>
                  <a:lnTo>
                    <a:pt x="0" y="313"/>
                  </a:lnTo>
                  <a:lnTo>
                    <a:pt x="0" y="294"/>
                  </a:lnTo>
                  <a:lnTo>
                    <a:pt x="5" y="272"/>
                  </a:lnTo>
                  <a:lnTo>
                    <a:pt x="14" y="249"/>
                  </a:lnTo>
                  <a:lnTo>
                    <a:pt x="29" y="225"/>
                  </a:lnTo>
                  <a:lnTo>
                    <a:pt x="53" y="199"/>
                  </a:lnTo>
                  <a:lnTo>
                    <a:pt x="83" y="171"/>
                  </a:lnTo>
                  <a:lnTo>
                    <a:pt x="117" y="142"/>
                  </a:lnTo>
                  <a:lnTo>
                    <a:pt x="145" y="116"/>
                  </a:lnTo>
                  <a:lnTo>
                    <a:pt x="167" y="94"/>
                  </a:lnTo>
                  <a:lnTo>
                    <a:pt x="185" y="75"/>
                  </a:lnTo>
                  <a:lnTo>
                    <a:pt x="199" y="57"/>
                  </a:lnTo>
                  <a:lnTo>
                    <a:pt x="209" y="43"/>
                  </a:lnTo>
                  <a:lnTo>
                    <a:pt x="215" y="32"/>
                  </a:lnTo>
                  <a:lnTo>
                    <a:pt x="219" y="22"/>
                  </a:lnTo>
                  <a:lnTo>
                    <a:pt x="222" y="14"/>
                  </a:lnTo>
                  <a:lnTo>
                    <a:pt x="222" y="9"/>
                  </a:lnTo>
                  <a:lnTo>
                    <a:pt x="222" y="4"/>
                  </a:lnTo>
                  <a:lnTo>
                    <a:pt x="220" y="1"/>
                  </a:lnTo>
                  <a:lnTo>
                    <a:pt x="220" y="0"/>
                  </a:lnTo>
                  <a:lnTo>
                    <a:pt x="219" y="0"/>
                  </a:lnTo>
                  <a:close/>
                </a:path>
              </a:pathLst>
            </a:custGeom>
            <a:solidFill>
              <a:srgbClr val="147178"/>
            </a:solidFill>
            <a:ln w="0">
              <a:noFill/>
              <a:prstDash val="solid"/>
              <a:round/>
              <a:headEnd/>
              <a:tailEnd/>
            </a:ln>
          </p:spPr>
          <p:txBody>
            <a:bodyPr rot="0" vert="horz" wrap="square" lIns="91440" tIns="45720" rIns="91440" bIns="45720" anchor="t" anchorCtr="0" upright="1">
              <a:noAutofit/>
            </a:bodyPr>
            <a:lstStyle/>
            <a:p>
              <a:endParaRPr lang="en-GB"/>
            </a:p>
          </p:txBody>
        </p:sp>
        <p:sp>
          <p:nvSpPr>
            <p:cNvPr id="19" name="Freeform 18"/>
            <p:cNvSpPr>
              <a:spLocks noEditPoints="1"/>
            </p:cNvSpPr>
            <p:nvPr/>
          </p:nvSpPr>
          <p:spPr bwMode="auto">
            <a:xfrm>
              <a:off x="8634807" y="647288"/>
              <a:ext cx="67327" cy="54514"/>
            </a:xfrm>
            <a:custGeom>
              <a:avLst/>
              <a:gdLst>
                <a:gd name="T0" fmla="*/ 110 w 211"/>
                <a:gd name="T1" fmla="*/ 19 h 172"/>
                <a:gd name="T2" fmla="*/ 92 w 211"/>
                <a:gd name="T3" fmla="*/ 31 h 172"/>
                <a:gd name="T4" fmla="*/ 83 w 211"/>
                <a:gd name="T5" fmla="*/ 40 h 172"/>
                <a:gd name="T6" fmla="*/ 78 w 211"/>
                <a:gd name="T7" fmla="*/ 40 h 172"/>
                <a:gd name="T8" fmla="*/ 75 w 211"/>
                <a:gd name="T9" fmla="*/ 41 h 172"/>
                <a:gd name="T10" fmla="*/ 73 w 211"/>
                <a:gd name="T11" fmla="*/ 57 h 172"/>
                <a:gd name="T12" fmla="*/ 84 w 211"/>
                <a:gd name="T13" fmla="*/ 79 h 172"/>
                <a:gd name="T14" fmla="*/ 107 w 211"/>
                <a:gd name="T15" fmla="*/ 91 h 172"/>
                <a:gd name="T16" fmla="*/ 133 w 211"/>
                <a:gd name="T17" fmla="*/ 91 h 172"/>
                <a:gd name="T18" fmla="*/ 153 w 211"/>
                <a:gd name="T19" fmla="*/ 78 h 172"/>
                <a:gd name="T20" fmla="*/ 159 w 211"/>
                <a:gd name="T21" fmla="*/ 50 h 172"/>
                <a:gd name="T22" fmla="*/ 142 w 211"/>
                <a:gd name="T23" fmla="*/ 54 h 172"/>
                <a:gd name="T24" fmla="*/ 124 w 211"/>
                <a:gd name="T25" fmla="*/ 60 h 172"/>
                <a:gd name="T26" fmla="*/ 110 w 211"/>
                <a:gd name="T27" fmla="*/ 61 h 172"/>
                <a:gd name="T28" fmla="*/ 103 w 211"/>
                <a:gd name="T29" fmla="*/ 50 h 172"/>
                <a:gd name="T30" fmla="*/ 109 w 211"/>
                <a:gd name="T31" fmla="*/ 40 h 172"/>
                <a:gd name="T32" fmla="*/ 121 w 211"/>
                <a:gd name="T33" fmla="*/ 38 h 172"/>
                <a:gd name="T34" fmla="*/ 133 w 211"/>
                <a:gd name="T35" fmla="*/ 37 h 172"/>
                <a:gd name="T36" fmla="*/ 136 w 211"/>
                <a:gd name="T37" fmla="*/ 32 h 172"/>
                <a:gd name="T38" fmla="*/ 137 w 211"/>
                <a:gd name="T39" fmla="*/ 27 h 172"/>
                <a:gd name="T40" fmla="*/ 137 w 211"/>
                <a:gd name="T41" fmla="*/ 22 h 172"/>
                <a:gd name="T42" fmla="*/ 123 w 211"/>
                <a:gd name="T43" fmla="*/ 18 h 172"/>
                <a:gd name="T44" fmla="*/ 100 w 211"/>
                <a:gd name="T45" fmla="*/ 1 h 172"/>
                <a:gd name="T46" fmla="*/ 146 w 211"/>
                <a:gd name="T47" fmla="*/ 13 h 172"/>
                <a:gd name="T48" fmla="*/ 178 w 211"/>
                <a:gd name="T49" fmla="*/ 34 h 172"/>
                <a:gd name="T50" fmla="*/ 197 w 211"/>
                <a:gd name="T51" fmla="*/ 63 h 172"/>
                <a:gd name="T52" fmla="*/ 207 w 211"/>
                <a:gd name="T53" fmla="*/ 93 h 172"/>
                <a:gd name="T54" fmla="*/ 211 w 211"/>
                <a:gd name="T55" fmla="*/ 124 h 172"/>
                <a:gd name="T56" fmla="*/ 209 w 211"/>
                <a:gd name="T57" fmla="*/ 152 h 172"/>
                <a:gd name="T58" fmla="*/ 205 w 211"/>
                <a:gd name="T59" fmla="*/ 172 h 172"/>
                <a:gd name="T60" fmla="*/ 188 w 211"/>
                <a:gd name="T61" fmla="*/ 167 h 172"/>
                <a:gd name="T62" fmla="*/ 180 w 211"/>
                <a:gd name="T63" fmla="*/ 149 h 172"/>
                <a:gd name="T64" fmla="*/ 189 w 211"/>
                <a:gd name="T65" fmla="*/ 134 h 172"/>
                <a:gd name="T66" fmla="*/ 174 w 211"/>
                <a:gd name="T67" fmla="*/ 120 h 172"/>
                <a:gd name="T68" fmla="*/ 146 w 211"/>
                <a:gd name="T69" fmla="*/ 114 h 172"/>
                <a:gd name="T70" fmla="*/ 112 w 211"/>
                <a:gd name="T71" fmla="*/ 109 h 172"/>
                <a:gd name="T72" fmla="*/ 75 w 211"/>
                <a:gd name="T73" fmla="*/ 96 h 172"/>
                <a:gd name="T74" fmla="*/ 46 w 211"/>
                <a:gd name="T75" fmla="*/ 68 h 172"/>
                <a:gd name="T76" fmla="*/ 25 w 211"/>
                <a:gd name="T77" fmla="*/ 37 h 172"/>
                <a:gd name="T78" fmla="*/ 7 w 211"/>
                <a:gd name="T79" fmla="*/ 14 h 172"/>
                <a:gd name="T80" fmla="*/ 37 w 211"/>
                <a:gd name="T81" fmla="*/ 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1" h="172">
                  <a:moveTo>
                    <a:pt x="123" y="18"/>
                  </a:moveTo>
                  <a:lnTo>
                    <a:pt x="110" y="19"/>
                  </a:lnTo>
                  <a:lnTo>
                    <a:pt x="100" y="24"/>
                  </a:lnTo>
                  <a:lnTo>
                    <a:pt x="92" y="31"/>
                  </a:lnTo>
                  <a:lnTo>
                    <a:pt x="86" y="38"/>
                  </a:lnTo>
                  <a:lnTo>
                    <a:pt x="83" y="40"/>
                  </a:lnTo>
                  <a:lnTo>
                    <a:pt x="80" y="40"/>
                  </a:lnTo>
                  <a:lnTo>
                    <a:pt x="78" y="40"/>
                  </a:lnTo>
                  <a:lnTo>
                    <a:pt x="77" y="41"/>
                  </a:lnTo>
                  <a:lnTo>
                    <a:pt x="75" y="41"/>
                  </a:lnTo>
                  <a:lnTo>
                    <a:pt x="74" y="43"/>
                  </a:lnTo>
                  <a:lnTo>
                    <a:pt x="73" y="57"/>
                  </a:lnTo>
                  <a:lnTo>
                    <a:pt x="77" y="69"/>
                  </a:lnTo>
                  <a:lnTo>
                    <a:pt x="84" y="79"/>
                  </a:lnTo>
                  <a:lnTo>
                    <a:pt x="95" y="86"/>
                  </a:lnTo>
                  <a:lnTo>
                    <a:pt x="107" y="91"/>
                  </a:lnTo>
                  <a:lnTo>
                    <a:pt x="120" y="92"/>
                  </a:lnTo>
                  <a:lnTo>
                    <a:pt x="133" y="91"/>
                  </a:lnTo>
                  <a:lnTo>
                    <a:pt x="145" y="87"/>
                  </a:lnTo>
                  <a:lnTo>
                    <a:pt x="153" y="78"/>
                  </a:lnTo>
                  <a:lnTo>
                    <a:pt x="159" y="66"/>
                  </a:lnTo>
                  <a:lnTo>
                    <a:pt x="159" y="50"/>
                  </a:lnTo>
                  <a:lnTo>
                    <a:pt x="151" y="51"/>
                  </a:lnTo>
                  <a:lnTo>
                    <a:pt x="142" y="54"/>
                  </a:lnTo>
                  <a:lnTo>
                    <a:pt x="133" y="56"/>
                  </a:lnTo>
                  <a:lnTo>
                    <a:pt x="124" y="60"/>
                  </a:lnTo>
                  <a:lnTo>
                    <a:pt x="116" y="61"/>
                  </a:lnTo>
                  <a:lnTo>
                    <a:pt x="110" y="61"/>
                  </a:lnTo>
                  <a:lnTo>
                    <a:pt x="105" y="57"/>
                  </a:lnTo>
                  <a:lnTo>
                    <a:pt x="103" y="50"/>
                  </a:lnTo>
                  <a:lnTo>
                    <a:pt x="105" y="43"/>
                  </a:lnTo>
                  <a:lnTo>
                    <a:pt x="109" y="40"/>
                  </a:lnTo>
                  <a:lnTo>
                    <a:pt x="115" y="40"/>
                  </a:lnTo>
                  <a:lnTo>
                    <a:pt x="121" y="38"/>
                  </a:lnTo>
                  <a:lnTo>
                    <a:pt x="128" y="38"/>
                  </a:lnTo>
                  <a:lnTo>
                    <a:pt x="133" y="37"/>
                  </a:lnTo>
                  <a:lnTo>
                    <a:pt x="134" y="34"/>
                  </a:lnTo>
                  <a:lnTo>
                    <a:pt x="136" y="32"/>
                  </a:lnTo>
                  <a:lnTo>
                    <a:pt x="137" y="29"/>
                  </a:lnTo>
                  <a:lnTo>
                    <a:pt x="137" y="27"/>
                  </a:lnTo>
                  <a:lnTo>
                    <a:pt x="137" y="23"/>
                  </a:lnTo>
                  <a:lnTo>
                    <a:pt x="137" y="22"/>
                  </a:lnTo>
                  <a:lnTo>
                    <a:pt x="134" y="20"/>
                  </a:lnTo>
                  <a:lnTo>
                    <a:pt x="123" y="18"/>
                  </a:lnTo>
                  <a:close/>
                  <a:moveTo>
                    <a:pt x="70" y="0"/>
                  </a:moveTo>
                  <a:lnTo>
                    <a:pt x="100" y="1"/>
                  </a:lnTo>
                  <a:lnTo>
                    <a:pt x="124" y="5"/>
                  </a:lnTo>
                  <a:lnTo>
                    <a:pt x="146" y="13"/>
                  </a:lnTo>
                  <a:lnTo>
                    <a:pt x="162" y="23"/>
                  </a:lnTo>
                  <a:lnTo>
                    <a:pt x="178" y="34"/>
                  </a:lnTo>
                  <a:lnTo>
                    <a:pt x="188" y="47"/>
                  </a:lnTo>
                  <a:lnTo>
                    <a:pt x="197" y="63"/>
                  </a:lnTo>
                  <a:lnTo>
                    <a:pt x="203" y="78"/>
                  </a:lnTo>
                  <a:lnTo>
                    <a:pt x="207" y="93"/>
                  </a:lnTo>
                  <a:lnTo>
                    <a:pt x="210" y="110"/>
                  </a:lnTo>
                  <a:lnTo>
                    <a:pt x="211" y="124"/>
                  </a:lnTo>
                  <a:lnTo>
                    <a:pt x="211" y="139"/>
                  </a:lnTo>
                  <a:lnTo>
                    <a:pt x="209" y="152"/>
                  </a:lnTo>
                  <a:lnTo>
                    <a:pt x="207" y="164"/>
                  </a:lnTo>
                  <a:lnTo>
                    <a:pt x="205" y="172"/>
                  </a:lnTo>
                  <a:lnTo>
                    <a:pt x="196" y="171"/>
                  </a:lnTo>
                  <a:lnTo>
                    <a:pt x="188" y="167"/>
                  </a:lnTo>
                  <a:lnTo>
                    <a:pt x="183" y="158"/>
                  </a:lnTo>
                  <a:lnTo>
                    <a:pt x="180" y="149"/>
                  </a:lnTo>
                  <a:lnTo>
                    <a:pt x="183" y="141"/>
                  </a:lnTo>
                  <a:lnTo>
                    <a:pt x="189" y="134"/>
                  </a:lnTo>
                  <a:lnTo>
                    <a:pt x="183" y="125"/>
                  </a:lnTo>
                  <a:lnTo>
                    <a:pt x="174" y="120"/>
                  </a:lnTo>
                  <a:lnTo>
                    <a:pt x="161" y="116"/>
                  </a:lnTo>
                  <a:lnTo>
                    <a:pt x="146" y="114"/>
                  </a:lnTo>
                  <a:lnTo>
                    <a:pt x="129" y="111"/>
                  </a:lnTo>
                  <a:lnTo>
                    <a:pt x="112" y="109"/>
                  </a:lnTo>
                  <a:lnTo>
                    <a:pt x="95" y="103"/>
                  </a:lnTo>
                  <a:lnTo>
                    <a:pt x="75" y="96"/>
                  </a:lnTo>
                  <a:lnTo>
                    <a:pt x="60" y="83"/>
                  </a:lnTo>
                  <a:lnTo>
                    <a:pt x="46" y="68"/>
                  </a:lnTo>
                  <a:lnTo>
                    <a:pt x="36" y="52"/>
                  </a:lnTo>
                  <a:lnTo>
                    <a:pt x="25" y="37"/>
                  </a:lnTo>
                  <a:lnTo>
                    <a:pt x="16" y="23"/>
                  </a:lnTo>
                  <a:lnTo>
                    <a:pt x="7" y="14"/>
                  </a:lnTo>
                  <a:lnTo>
                    <a:pt x="0" y="9"/>
                  </a:lnTo>
                  <a:lnTo>
                    <a:pt x="37" y="3"/>
                  </a:lnTo>
                  <a:lnTo>
                    <a:pt x="70" y="0"/>
                  </a:lnTo>
                  <a:close/>
                </a:path>
              </a:pathLst>
            </a:custGeom>
            <a:solidFill>
              <a:srgbClr val="147178"/>
            </a:solidFill>
            <a:ln w="0">
              <a:noFill/>
              <a:prstDash val="solid"/>
              <a:round/>
              <a:headEnd/>
              <a:tailEnd/>
            </a:ln>
          </p:spPr>
          <p:txBody>
            <a:bodyPr rot="0" vert="horz" wrap="square" lIns="91440" tIns="45720" rIns="91440" bIns="45720" anchor="t" anchorCtr="0" upright="1">
              <a:noAutofit/>
            </a:bodyPr>
            <a:lstStyle/>
            <a:p>
              <a:endParaRPr lang="en-GB"/>
            </a:p>
          </p:txBody>
        </p:sp>
      </p:grpSp>
    </p:spTree>
    <p:extLst>
      <p:ext uri="{BB962C8B-B14F-4D97-AF65-F5344CB8AC3E}">
        <p14:creationId xmlns:p14="http://schemas.microsoft.com/office/powerpoint/2010/main" val="3316988039"/>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5" r:id="rId3"/>
    <p:sldLayoutId id="2147483650" r:id="rId4"/>
    <p:sldLayoutId id="2147483651" r:id="rId5"/>
    <p:sldLayoutId id="2147483661" r:id="rId6"/>
    <p:sldLayoutId id="2147483662" r:id="rId7"/>
    <p:sldLayoutId id="2147483666" r:id="rId8"/>
    <p:sldLayoutId id="2147483667" r:id="rId9"/>
    <p:sldLayoutId id="2147483668" r:id="rId10"/>
    <p:sldLayoutId id="2147483664" r:id="rId11"/>
    <p:sldLayoutId id="2147483652" r:id="rId12"/>
    <p:sldLayoutId id="2147483653" r:id="rId13"/>
    <p:sldLayoutId id="2147483654" r:id="rId14"/>
    <p:sldLayoutId id="2147483655" r:id="rId15"/>
    <p:sldLayoutId id="2147483663" r:id="rId16"/>
  </p:sldLayoutIdLst>
  <p:hf hdr="0"/>
  <p:txStyles>
    <p:titleStyle>
      <a:lvl1pPr algn="l" defTabSz="914400" rtl="0" eaLnBrk="1" latinLnBrk="0" hangingPunct="1">
        <a:spcBef>
          <a:spcPct val="0"/>
        </a:spcBef>
        <a:buNone/>
        <a:defRPr sz="3200" kern="1200" cap="all" baseline="0">
          <a:solidFill>
            <a:srgbClr val="39B9BE"/>
          </a:solidFill>
          <a:latin typeface="+mj-lt"/>
          <a:ea typeface="+mj-ea"/>
          <a:cs typeface="+mj-cs"/>
        </a:defRPr>
      </a:lvl1pPr>
    </p:titleStyle>
    <p:bodyStyle>
      <a:lvl1pPr marL="269875" indent="-269875" algn="l" defTabSz="914400" rtl="0" eaLnBrk="1" latinLnBrk="0" hangingPunct="1">
        <a:spcBef>
          <a:spcPct val="20000"/>
        </a:spcBef>
        <a:buClr>
          <a:srgbClr val="39B9BE"/>
        </a:buClr>
        <a:buFont typeface="Calibri" panose="020F0502020204030204" pitchFamily="34" charset="0"/>
        <a:buChar char="&gt;"/>
        <a:defRPr sz="2400" kern="1200">
          <a:solidFill>
            <a:schemeClr val="tx1"/>
          </a:solidFill>
          <a:latin typeface="+mn-lt"/>
          <a:ea typeface="+mn-ea"/>
          <a:cs typeface="+mn-cs"/>
        </a:defRPr>
      </a:lvl1pPr>
      <a:lvl2pPr marL="541338" indent="-271463" algn="l" defTabSz="914400" rtl="0" eaLnBrk="1" latinLnBrk="0" hangingPunct="1">
        <a:spcBef>
          <a:spcPct val="20000"/>
        </a:spcBef>
        <a:buClr>
          <a:srgbClr val="39B9BE"/>
        </a:buClr>
        <a:buFont typeface="Arial" panose="020B0604020202020204" pitchFamily="34" charset="0"/>
        <a:buChar char="•"/>
        <a:defRPr sz="2000" kern="1200">
          <a:solidFill>
            <a:schemeClr val="tx1"/>
          </a:solidFill>
          <a:latin typeface="+mn-lt"/>
          <a:ea typeface="+mn-ea"/>
          <a:cs typeface="+mn-cs"/>
        </a:defRPr>
      </a:lvl2pPr>
      <a:lvl3pPr marL="809625" indent="-266700" algn="l" defTabSz="914400" rtl="0" eaLnBrk="1" latinLnBrk="0" hangingPunct="1">
        <a:spcBef>
          <a:spcPct val="20000"/>
        </a:spcBef>
        <a:buClr>
          <a:srgbClr val="39B9BE"/>
        </a:buClr>
        <a:buFont typeface="Calibri" panose="020F0502020204030204" pitchFamily="34" charset="0"/>
        <a:buChar char="-"/>
        <a:defRPr sz="1800" kern="1200">
          <a:solidFill>
            <a:schemeClr val="tx1"/>
          </a:solidFill>
          <a:latin typeface="+mn-lt"/>
          <a:ea typeface="+mn-ea"/>
          <a:cs typeface="+mn-cs"/>
        </a:defRPr>
      </a:lvl3pPr>
      <a:lvl4pPr marL="1076325" indent="-266700" algn="l" defTabSz="914400" rtl="0" eaLnBrk="1" latinLnBrk="0" hangingPunct="1">
        <a:spcBef>
          <a:spcPct val="20000"/>
        </a:spcBef>
        <a:buClr>
          <a:srgbClr val="39B9BE"/>
        </a:buClr>
        <a:buFont typeface="Calibri" panose="020F0502020204030204" pitchFamily="34" charset="0"/>
        <a:buChar char="&gt;"/>
        <a:defRPr sz="1600" kern="1200">
          <a:solidFill>
            <a:schemeClr val="tx1"/>
          </a:solidFill>
          <a:latin typeface="+mn-lt"/>
          <a:ea typeface="+mn-ea"/>
          <a:cs typeface="+mn-cs"/>
        </a:defRPr>
      </a:lvl4pPr>
      <a:lvl5pPr marL="1257300" indent="-180975" algn="l" defTabSz="914400" rtl="0" eaLnBrk="1" latinLnBrk="0" hangingPunct="1">
        <a:spcBef>
          <a:spcPct val="20000"/>
        </a:spcBef>
        <a:buClr>
          <a:srgbClr val="39B9BE"/>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vimeo.com/204152379"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youtu.be/onHkQ1m_g8Q"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mailto:eerstelijn@zorg-en-gezondheid.be"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0000" y="5052646"/>
            <a:ext cx="7781063" cy="1569089"/>
          </a:xfrm>
        </p:spPr>
        <p:txBody>
          <a:bodyPr vert="horz" lIns="0" tIns="0" rIns="0" bIns="0" rtlCol="0" anchor="t">
            <a:normAutofit/>
          </a:bodyPr>
          <a:lstStyle/>
          <a:p>
            <a:r>
              <a:rPr lang="en-GB" sz="2000" dirty="0" smtClean="0">
                <a:solidFill>
                  <a:srgbClr val="FFFFFF"/>
                </a:solidFill>
                <a:latin typeface="Calibri"/>
              </a:rPr>
              <a:t>Dr Caroline Verlinde</a:t>
            </a:r>
          </a:p>
          <a:p>
            <a:r>
              <a:rPr lang="en-GB" sz="2000" dirty="0" smtClean="0">
                <a:solidFill>
                  <a:srgbClr val="FFFFFF"/>
                </a:solidFill>
                <a:latin typeface="Calibri"/>
              </a:rPr>
              <a:t>Adjunct-</a:t>
            </a:r>
            <a:r>
              <a:rPr lang="en-GB" sz="2000" dirty="0" err="1" smtClean="0">
                <a:solidFill>
                  <a:srgbClr val="FFFFFF"/>
                </a:solidFill>
                <a:latin typeface="Calibri"/>
              </a:rPr>
              <a:t>kabinetchef</a:t>
            </a:r>
            <a:r>
              <a:rPr lang="en-GB" sz="2000" dirty="0" smtClean="0">
                <a:solidFill>
                  <a:srgbClr val="FFFFFF"/>
                </a:solidFill>
                <a:latin typeface="Calibri"/>
              </a:rPr>
              <a:t> minister Jo Vandeurzen, </a:t>
            </a:r>
          </a:p>
          <a:p>
            <a:r>
              <a:rPr lang="en-GB" sz="2000" dirty="0" smtClean="0">
                <a:solidFill>
                  <a:srgbClr val="FFFFFF"/>
                </a:solidFill>
                <a:latin typeface="Calibri"/>
              </a:rPr>
              <a:t>Vlaams minister van </a:t>
            </a:r>
            <a:r>
              <a:rPr lang="en-GB" sz="2000" dirty="0" err="1" smtClean="0">
                <a:solidFill>
                  <a:srgbClr val="FFFFFF"/>
                </a:solidFill>
                <a:latin typeface="Calibri"/>
              </a:rPr>
              <a:t>Welzijn</a:t>
            </a:r>
            <a:r>
              <a:rPr lang="en-GB" sz="2000" dirty="0" smtClean="0">
                <a:solidFill>
                  <a:srgbClr val="FFFFFF"/>
                </a:solidFill>
                <a:latin typeface="Calibri"/>
              </a:rPr>
              <a:t>, </a:t>
            </a:r>
            <a:r>
              <a:rPr lang="en-GB" sz="2000" dirty="0" err="1" smtClean="0">
                <a:solidFill>
                  <a:srgbClr val="FFFFFF"/>
                </a:solidFill>
                <a:latin typeface="Calibri"/>
              </a:rPr>
              <a:t>Volksgezondheid</a:t>
            </a:r>
            <a:r>
              <a:rPr lang="en-GB" sz="2000" dirty="0" smtClean="0">
                <a:solidFill>
                  <a:srgbClr val="FFFFFF"/>
                </a:solidFill>
                <a:latin typeface="Calibri"/>
              </a:rPr>
              <a:t> en </a:t>
            </a:r>
            <a:r>
              <a:rPr lang="en-GB" sz="2000" dirty="0" err="1" smtClean="0">
                <a:solidFill>
                  <a:srgbClr val="FFFFFF"/>
                </a:solidFill>
                <a:latin typeface="Calibri"/>
              </a:rPr>
              <a:t>Gezin</a:t>
            </a:r>
            <a:endParaRPr lang="en-GB" sz="2000" dirty="0">
              <a:solidFill>
                <a:srgbClr val="FFFFFF"/>
              </a:solidFill>
              <a:latin typeface="Calibri"/>
            </a:endParaRPr>
          </a:p>
        </p:txBody>
      </p:sp>
      <p:pic>
        <p:nvPicPr>
          <p:cNvPr id="6" name="Tijdelijke aanduiding voor afbeelding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1844" r="11844"/>
          <a:stretch>
            <a:fillRect/>
          </a:stretch>
        </p:blipFill>
        <p:spPr>
          <a:xfrm>
            <a:off x="0" y="0"/>
            <a:ext cx="9144000" cy="4044462"/>
          </a:xfrm>
        </p:spPr>
      </p:pic>
    </p:spTree>
    <p:extLst>
      <p:ext uri="{BB962C8B-B14F-4D97-AF65-F5344CB8AC3E}">
        <p14:creationId xmlns:p14="http://schemas.microsoft.com/office/powerpoint/2010/main" val="19390264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Voorbereiding conferentie 2017</a:t>
            </a:r>
          </a:p>
        </p:txBody>
      </p:sp>
      <p:pic>
        <p:nvPicPr>
          <p:cNvPr id="7" name="Tijdelijke aanduiding voor inhoud 6"/>
          <p:cNvPicPr>
            <a:picLocks noGrp="1" noChangeAspect="1"/>
          </p:cNvPicPr>
          <p:nvPr>
            <p:ph idx="1"/>
          </p:nvPr>
        </p:nvPicPr>
        <p:blipFill>
          <a:blip r:embed="rId2"/>
          <a:stretch>
            <a:fillRect/>
          </a:stretch>
        </p:blipFill>
        <p:spPr>
          <a:xfrm>
            <a:off x="720725" y="1492335"/>
            <a:ext cx="8062913" cy="4881392"/>
          </a:xfrm>
          <a:prstGeom prst="rect">
            <a:avLst/>
          </a:prstGeom>
        </p:spPr>
      </p:pic>
      <p:sp>
        <p:nvSpPr>
          <p:cNvPr id="4" name="Tijdelijke aanduiding voor datum 3"/>
          <p:cNvSpPr>
            <a:spLocks noGrp="1"/>
          </p:cNvSpPr>
          <p:nvPr>
            <p:ph type="dt" sz="half" idx="10"/>
          </p:nvPr>
        </p:nvSpPr>
        <p:spPr/>
        <p:txBody>
          <a:bodyPr/>
          <a:lstStyle/>
          <a:p>
            <a:fld id="{F7E82108-348F-48F3-8EC3-5B21A1596D99}" type="datetime3">
              <a:rPr lang="nl-BE" smtClean="0"/>
              <a:t>23.09.17</a:t>
            </a:fld>
            <a:endParaRPr lang="en-GB"/>
          </a:p>
        </p:txBody>
      </p:sp>
      <p:sp>
        <p:nvSpPr>
          <p:cNvPr id="5" name="Tijdelijke aanduiding voor voettekst 4"/>
          <p:cNvSpPr>
            <a:spLocks noGrp="1"/>
          </p:cNvSpPr>
          <p:nvPr>
            <p:ph type="ftr" sz="quarter" idx="11"/>
          </p:nvPr>
        </p:nvSpPr>
        <p:spPr/>
        <p:txBody>
          <a:bodyPr/>
          <a:lstStyle/>
          <a:p>
            <a:r>
              <a:rPr lang="en-GB"/>
              <a:t>Agentschap Zorg en Gezondheid</a:t>
            </a:r>
          </a:p>
        </p:txBody>
      </p:sp>
      <p:sp>
        <p:nvSpPr>
          <p:cNvPr id="6" name="Tijdelijke aanduiding voor dianummer 5"/>
          <p:cNvSpPr>
            <a:spLocks noGrp="1"/>
          </p:cNvSpPr>
          <p:nvPr>
            <p:ph type="sldNum" sz="quarter" idx="12"/>
          </p:nvPr>
        </p:nvSpPr>
        <p:spPr/>
        <p:txBody>
          <a:bodyPr/>
          <a:lstStyle/>
          <a:p>
            <a:fld id="{B7E07145-3DEC-4101-B6F0-96A308288BCA}" type="slidenum">
              <a:rPr lang="en-GB" smtClean="0"/>
              <a:t>10</a:t>
            </a:fld>
            <a:endParaRPr lang="en-GB"/>
          </a:p>
        </p:txBody>
      </p:sp>
    </p:spTree>
    <p:extLst>
      <p:ext uri="{BB962C8B-B14F-4D97-AF65-F5344CB8AC3E}">
        <p14:creationId xmlns:p14="http://schemas.microsoft.com/office/powerpoint/2010/main" val="2743148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wat </a:t>
            </a:r>
            <a:r>
              <a:rPr lang="en-GB" err="1"/>
              <a:t>veranderen</a:t>
            </a:r>
            <a:r>
              <a:rPr lang="en-GB"/>
              <a:t>?</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561436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err="1"/>
              <a:t>Sams</a:t>
            </a:r>
            <a:r>
              <a:rPr lang="nl-NL"/>
              <a:t> verhaal</a:t>
            </a:r>
          </a:p>
        </p:txBody>
      </p:sp>
      <p:sp>
        <p:nvSpPr>
          <p:cNvPr id="3" name="Tijdelijke aanduiding voor inhoud 2"/>
          <p:cNvSpPr>
            <a:spLocks noGrp="1"/>
          </p:cNvSpPr>
          <p:nvPr>
            <p:ph idx="1"/>
          </p:nvPr>
        </p:nvSpPr>
        <p:spPr/>
        <p:txBody>
          <a:bodyPr vert="horz" lIns="0" tIns="0" rIns="0" bIns="0" rtlCol="0" anchor="t">
            <a:normAutofit/>
          </a:bodyPr>
          <a:lstStyle/>
          <a:p>
            <a:pPr marL="0" indent="0">
              <a:buNone/>
            </a:pPr>
            <a:endParaRPr lang="nl-NL" dirty="0">
              <a:hlinkClick r:id="rId3"/>
            </a:endParaRPr>
          </a:p>
        </p:txBody>
      </p:sp>
      <p:sp>
        <p:nvSpPr>
          <p:cNvPr id="4" name="Tijdelijke aanduiding voor datum 3"/>
          <p:cNvSpPr>
            <a:spLocks noGrp="1"/>
          </p:cNvSpPr>
          <p:nvPr>
            <p:ph type="dt" sz="half" idx="10"/>
          </p:nvPr>
        </p:nvSpPr>
        <p:spPr/>
        <p:txBody>
          <a:bodyPr/>
          <a:lstStyle/>
          <a:p>
            <a:fld id="{F7E82108-348F-48F3-8EC3-5B21A1596D99}" type="datetime3">
              <a:rPr lang="nl-BE" smtClean="0"/>
              <a:t>23.09.17</a:t>
            </a:fld>
            <a:endParaRPr lang="en-GB"/>
          </a:p>
        </p:txBody>
      </p:sp>
      <p:sp>
        <p:nvSpPr>
          <p:cNvPr id="5" name="Tijdelijke aanduiding voor voettekst 4"/>
          <p:cNvSpPr>
            <a:spLocks noGrp="1"/>
          </p:cNvSpPr>
          <p:nvPr>
            <p:ph type="ftr" sz="quarter" idx="11"/>
          </p:nvPr>
        </p:nvSpPr>
        <p:spPr/>
        <p:txBody>
          <a:bodyPr/>
          <a:lstStyle/>
          <a:p>
            <a:r>
              <a:rPr lang="en-GB"/>
              <a:t>Agentschap Zorg en Gezondheid</a:t>
            </a:r>
          </a:p>
        </p:txBody>
      </p:sp>
      <p:sp>
        <p:nvSpPr>
          <p:cNvPr id="6" name="Tijdelijke aanduiding voor dianummer 5"/>
          <p:cNvSpPr>
            <a:spLocks noGrp="1"/>
          </p:cNvSpPr>
          <p:nvPr>
            <p:ph type="sldNum" sz="quarter" idx="12"/>
          </p:nvPr>
        </p:nvSpPr>
        <p:spPr/>
        <p:txBody>
          <a:bodyPr/>
          <a:lstStyle/>
          <a:p>
            <a:fld id="{B7E07145-3DEC-4101-B6F0-96A308288BCA}" type="slidenum">
              <a:rPr lang="en-GB" smtClean="0"/>
              <a:t>12</a:t>
            </a:fld>
            <a:endParaRPr lang="en-GB"/>
          </a:p>
        </p:txBody>
      </p:sp>
      <p:pic>
        <p:nvPicPr>
          <p:cNvPr id="8" name="Afbeelding 7">
            <a:hlinkClick r:id="rId3" tooltip="Sams verhaal"/>
          </p:cNvPr>
          <p:cNvPicPr>
            <a:picLocks noChangeAspect="1"/>
          </p:cNvPicPr>
          <p:nvPr/>
        </p:nvPicPr>
        <p:blipFill>
          <a:blip r:embed="rId4"/>
          <a:stretch>
            <a:fillRect/>
          </a:stretch>
        </p:blipFill>
        <p:spPr>
          <a:xfrm>
            <a:off x="720000" y="1848817"/>
            <a:ext cx="8016768" cy="4139901"/>
          </a:xfrm>
          <a:prstGeom prst="rect">
            <a:avLst/>
          </a:prstGeom>
        </p:spPr>
      </p:pic>
      <p:sp>
        <p:nvSpPr>
          <p:cNvPr id="9" name="Tekstvak 8"/>
          <p:cNvSpPr txBox="1"/>
          <p:nvPr/>
        </p:nvSpPr>
        <p:spPr>
          <a:xfrm>
            <a:off x="3200400" y="3200400"/>
            <a:ext cx="2743200" cy="369332"/>
          </a:xfrm>
          <a:prstGeom prst="rect">
            <a:avLst/>
          </a:prstGeom>
        </p:spPr>
        <p:txBody>
          <a:bodyPr rtlCol="0">
            <a:spAutoFit/>
          </a:bodyPr>
          <a:lstStyle/>
          <a:p>
            <a:endParaRPr lang="nl-NL">
              <a:solidFill>
                <a:srgbClr val="2F2F2F"/>
              </a:solidFill>
              <a:latin typeface="Calibri"/>
            </a:endParaRPr>
          </a:p>
        </p:txBody>
      </p:sp>
    </p:spTree>
    <p:extLst>
      <p:ext uri="{BB962C8B-B14F-4D97-AF65-F5344CB8AC3E}">
        <p14:creationId xmlns:p14="http://schemas.microsoft.com/office/powerpoint/2010/main" val="27948210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Persoon met een zorgnood centraal</a:t>
            </a:r>
          </a:p>
        </p:txBody>
      </p:sp>
      <p:sp>
        <p:nvSpPr>
          <p:cNvPr id="3" name="Tijdelijke aanduiding voor tekst 2"/>
          <p:cNvSpPr>
            <a:spLocks noGrp="1"/>
          </p:cNvSpPr>
          <p:nvPr>
            <p:ph type="body" idx="1"/>
          </p:nvPr>
        </p:nvSpPr>
        <p:spPr/>
        <p:txBody>
          <a:bodyPr/>
          <a:lstStyle/>
          <a:p>
            <a:endParaRPr lang="nl-BE"/>
          </a:p>
        </p:txBody>
      </p:sp>
    </p:spTree>
    <p:extLst>
      <p:ext uri="{BB962C8B-B14F-4D97-AF65-F5344CB8AC3E}">
        <p14:creationId xmlns:p14="http://schemas.microsoft.com/office/powerpoint/2010/main" val="4115010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Persoon met een zorgnood centraal</a:t>
            </a:r>
          </a:p>
        </p:txBody>
      </p:sp>
      <p:sp>
        <p:nvSpPr>
          <p:cNvPr id="8" name="Tijdelijke aanduiding voor inhoud 7"/>
          <p:cNvSpPr>
            <a:spLocks noGrp="1"/>
          </p:cNvSpPr>
          <p:nvPr>
            <p:ph sz="half" idx="2"/>
          </p:nvPr>
        </p:nvSpPr>
        <p:spPr/>
        <p:txBody>
          <a:bodyPr>
            <a:normAutofit lnSpcReduction="10000"/>
          </a:bodyPr>
          <a:lstStyle/>
          <a:p>
            <a:r>
              <a:rPr lang="nl-BE" dirty="0"/>
              <a:t>Integrale benadering</a:t>
            </a:r>
          </a:p>
          <a:p>
            <a:r>
              <a:rPr lang="nl-BE" dirty="0"/>
              <a:t>Zelfmanagement en vaardigheden bevorderen</a:t>
            </a:r>
          </a:p>
          <a:p>
            <a:r>
              <a:rPr lang="nl-BE" dirty="0"/>
              <a:t>Mantelzorger als volwaardige partner in de zorg</a:t>
            </a:r>
          </a:p>
          <a:p>
            <a:r>
              <a:rPr lang="nl-BE" dirty="0"/>
              <a:t>Zorgdoelen via zorgplan</a:t>
            </a:r>
          </a:p>
          <a:p>
            <a:r>
              <a:rPr lang="nl-BE" dirty="0"/>
              <a:t>Meer zorg in de buurt</a:t>
            </a:r>
          </a:p>
          <a:p>
            <a:r>
              <a:rPr lang="nl-BE" dirty="0"/>
              <a:t>Breed onthaal met informatiepunten</a:t>
            </a:r>
          </a:p>
          <a:p>
            <a:r>
              <a:rPr lang="nl-BE" dirty="0"/>
              <a:t>Integratie van preventie, geestelijke gezondheidszorg, gezinszorg, woonzorg, sociaal beleid</a:t>
            </a:r>
          </a:p>
          <a:p>
            <a:endParaRPr lang="nl-BE" dirty="0"/>
          </a:p>
        </p:txBody>
      </p:sp>
      <p:sp>
        <p:nvSpPr>
          <p:cNvPr id="4" name="Tijdelijke aanduiding voor datum 3"/>
          <p:cNvSpPr>
            <a:spLocks noGrp="1"/>
          </p:cNvSpPr>
          <p:nvPr>
            <p:ph type="dt" sz="half" idx="10"/>
          </p:nvPr>
        </p:nvSpPr>
        <p:spPr/>
        <p:txBody>
          <a:bodyPr/>
          <a:lstStyle/>
          <a:p>
            <a:fld id="{F7E82108-348F-48F3-8EC3-5B21A1596D99}" type="datetime3">
              <a:rPr lang="nl-BE" smtClean="0"/>
              <a:t>23.09.17</a:t>
            </a:fld>
            <a:endParaRPr lang="en-GB"/>
          </a:p>
        </p:txBody>
      </p:sp>
      <p:sp>
        <p:nvSpPr>
          <p:cNvPr id="5" name="Tijdelijke aanduiding voor voettekst 4"/>
          <p:cNvSpPr>
            <a:spLocks noGrp="1"/>
          </p:cNvSpPr>
          <p:nvPr>
            <p:ph type="ftr" sz="quarter" idx="11"/>
          </p:nvPr>
        </p:nvSpPr>
        <p:spPr/>
        <p:txBody>
          <a:bodyPr/>
          <a:lstStyle/>
          <a:p>
            <a:r>
              <a:rPr lang="en-GB"/>
              <a:t>Agentschap Zorg en Gezondheid</a:t>
            </a:r>
          </a:p>
        </p:txBody>
      </p:sp>
      <p:sp>
        <p:nvSpPr>
          <p:cNvPr id="6" name="Tijdelijke aanduiding voor dianummer 5"/>
          <p:cNvSpPr>
            <a:spLocks noGrp="1"/>
          </p:cNvSpPr>
          <p:nvPr>
            <p:ph type="sldNum" sz="quarter" idx="12"/>
          </p:nvPr>
        </p:nvSpPr>
        <p:spPr/>
        <p:txBody>
          <a:bodyPr/>
          <a:lstStyle/>
          <a:p>
            <a:fld id="{B7E07145-3DEC-4101-B6F0-96A308288BCA}" type="slidenum">
              <a:rPr lang="en-GB" smtClean="0"/>
              <a:t>14</a:t>
            </a:fld>
            <a:endParaRPr lang="en-GB"/>
          </a:p>
        </p:txBody>
      </p:sp>
      <p:pic>
        <p:nvPicPr>
          <p:cNvPr id="11" name="Tijdelijke aanduiding voor inhoud 10"/>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20725" y="2528038"/>
            <a:ext cx="3959225" cy="2805224"/>
          </a:xfrm>
        </p:spPr>
      </p:pic>
    </p:spTree>
    <p:extLst>
      <p:ext uri="{BB962C8B-B14F-4D97-AF65-F5344CB8AC3E}">
        <p14:creationId xmlns:p14="http://schemas.microsoft.com/office/powerpoint/2010/main" val="41417581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Complexe zorg: zorgcoördinator</a:t>
            </a:r>
          </a:p>
        </p:txBody>
      </p:sp>
      <p:pic>
        <p:nvPicPr>
          <p:cNvPr id="7" name="Tijdelijke aanduiding voor inhoud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1830" y="1484313"/>
            <a:ext cx="7300703" cy="4897437"/>
          </a:xfrm>
        </p:spPr>
      </p:pic>
      <p:sp>
        <p:nvSpPr>
          <p:cNvPr id="4" name="Tijdelijke aanduiding voor datum 3"/>
          <p:cNvSpPr>
            <a:spLocks noGrp="1"/>
          </p:cNvSpPr>
          <p:nvPr>
            <p:ph type="dt" sz="half" idx="10"/>
          </p:nvPr>
        </p:nvSpPr>
        <p:spPr/>
        <p:txBody>
          <a:bodyPr/>
          <a:lstStyle/>
          <a:p>
            <a:fld id="{F7E82108-348F-48F3-8EC3-5B21A1596D99}" type="datetime3">
              <a:rPr lang="nl-BE" smtClean="0"/>
              <a:t>23.09.17</a:t>
            </a:fld>
            <a:endParaRPr lang="en-GB"/>
          </a:p>
        </p:txBody>
      </p:sp>
      <p:sp>
        <p:nvSpPr>
          <p:cNvPr id="5" name="Tijdelijke aanduiding voor voettekst 4"/>
          <p:cNvSpPr>
            <a:spLocks noGrp="1"/>
          </p:cNvSpPr>
          <p:nvPr>
            <p:ph type="ftr" sz="quarter" idx="11"/>
          </p:nvPr>
        </p:nvSpPr>
        <p:spPr/>
        <p:txBody>
          <a:bodyPr/>
          <a:lstStyle/>
          <a:p>
            <a:r>
              <a:rPr lang="en-GB"/>
              <a:t>Agentschap Zorg en Gezondheid</a:t>
            </a:r>
          </a:p>
        </p:txBody>
      </p:sp>
      <p:sp>
        <p:nvSpPr>
          <p:cNvPr id="6" name="Tijdelijke aanduiding voor dianummer 5"/>
          <p:cNvSpPr>
            <a:spLocks noGrp="1"/>
          </p:cNvSpPr>
          <p:nvPr>
            <p:ph type="sldNum" sz="quarter" idx="12"/>
          </p:nvPr>
        </p:nvSpPr>
        <p:spPr/>
        <p:txBody>
          <a:bodyPr/>
          <a:lstStyle/>
          <a:p>
            <a:fld id="{B7E07145-3DEC-4101-B6F0-96A308288BCA}" type="slidenum">
              <a:rPr lang="en-GB" smtClean="0"/>
              <a:t>15</a:t>
            </a:fld>
            <a:endParaRPr lang="en-GB"/>
          </a:p>
        </p:txBody>
      </p:sp>
    </p:spTree>
    <p:extLst>
      <p:ext uri="{BB962C8B-B14F-4D97-AF65-F5344CB8AC3E}">
        <p14:creationId xmlns:p14="http://schemas.microsoft.com/office/powerpoint/2010/main" val="2584150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Complexe zorg</a:t>
            </a:r>
          </a:p>
        </p:txBody>
      </p:sp>
      <p:sp>
        <p:nvSpPr>
          <p:cNvPr id="4" name="Tijdelijke aanduiding voor datum 3"/>
          <p:cNvSpPr>
            <a:spLocks noGrp="1"/>
          </p:cNvSpPr>
          <p:nvPr>
            <p:ph type="dt" sz="half" idx="10"/>
          </p:nvPr>
        </p:nvSpPr>
        <p:spPr/>
        <p:txBody>
          <a:bodyPr/>
          <a:lstStyle/>
          <a:p>
            <a:fld id="{F7E82108-348F-48F3-8EC3-5B21A1596D99}" type="datetime3">
              <a:rPr lang="nl-BE" smtClean="0"/>
              <a:t>23.09.17</a:t>
            </a:fld>
            <a:endParaRPr lang="en-GB"/>
          </a:p>
        </p:txBody>
      </p:sp>
      <p:sp>
        <p:nvSpPr>
          <p:cNvPr id="5" name="Tijdelijke aanduiding voor voettekst 4"/>
          <p:cNvSpPr>
            <a:spLocks noGrp="1"/>
          </p:cNvSpPr>
          <p:nvPr>
            <p:ph type="ftr" sz="quarter" idx="11"/>
          </p:nvPr>
        </p:nvSpPr>
        <p:spPr/>
        <p:txBody>
          <a:bodyPr/>
          <a:lstStyle/>
          <a:p>
            <a:r>
              <a:rPr lang="en-GB"/>
              <a:t>Agentschap Zorg en Gezondheid</a:t>
            </a:r>
          </a:p>
        </p:txBody>
      </p:sp>
      <p:sp>
        <p:nvSpPr>
          <p:cNvPr id="6" name="Tijdelijke aanduiding voor dianummer 5"/>
          <p:cNvSpPr>
            <a:spLocks noGrp="1"/>
          </p:cNvSpPr>
          <p:nvPr>
            <p:ph type="sldNum" sz="quarter" idx="12"/>
          </p:nvPr>
        </p:nvSpPr>
        <p:spPr/>
        <p:txBody>
          <a:bodyPr/>
          <a:lstStyle/>
          <a:p>
            <a:fld id="{B7E07145-3DEC-4101-B6F0-96A308288BCA}" type="slidenum">
              <a:rPr lang="en-GB" smtClean="0"/>
              <a:t>16</a:t>
            </a:fld>
            <a:endParaRPr lang="en-GB"/>
          </a:p>
        </p:txBody>
      </p:sp>
      <p:pic>
        <p:nvPicPr>
          <p:cNvPr id="8" name="Tijdelijke aanduiding voor inhoud 7"/>
          <p:cNvPicPr>
            <a:picLocks noGrp="1" noChangeAspect="1"/>
          </p:cNvPicPr>
          <p:nvPr>
            <p:ph idx="1"/>
          </p:nvPr>
        </p:nvPicPr>
        <p:blipFill>
          <a:blip r:embed="rId3"/>
          <a:stretch>
            <a:fillRect/>
          </a:stretch>
        </p:blipFill>
        <p:spPr>
          <a:xfrm>
            <a:off x="1433184" y="1491785"/>
            <a:ext cx="6637995" cy="4882492"/>
          </a:xfrm>
          <a:prstGeom prst="rect">
            <a:avLst/>
          </a:prstGeom>
        </p:spPr>
      </p:pic>
    </p:spTree>
    <p:extLst>
      <p:ext uri="{BB962C8B-B14F-4D97-AF65-F5344CB8AC3E}">
        <p14:creationId xmlns:p14="http://schemas.microsoft.com/office/powerpoint/2010/main" val="2983100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Complexe zorg: casemanager</a:t>
            </a:r>
          </a:p>
        </p:txBody>
      </p:sp>
      <p:pic>
        <p:nvPicPr>
          <p:cNvPr id="7" name="Tijdelijke aanduiding voor inhoud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0725" y="1581902"/>
            <a:ext cx="8062913" cy="4702258"/>
          </a:xfrm>
        </p:spPr>
      </p:pic>
      <p:sp>
        <p:nvSpPr>
          <p:cNvPr id="4" name="Tijdelijke aanduiding voor datum 3"/>
          <p:cNvSpPr>
            <a:spLocks noGrp="1"/>
          </p:cNvSpPr>
          <p:nvPr>
            <p:ph type="dt" sz="half" idx="10"/>
          </p:nvPr>
        </p:nvSpPr>
        <p:spPr/>
        <p:txBody>
          <a:bodyPr/>
          <a:lstStyle/>
          <a:p>
            <a:fld id="{F7E82108-348F-48F3-8EC3-5B21A1596D99}" type="datetime3">
              <a:rPr lang="nl-BE" smtClean="0"/>
              <a:t>23.09.17</a:t>
            </a:fld>
            <a:endParaRPr lang="en-GB"/>
          </a:p>
        </p:txBody>
      </p:sp>
      <p:sp>
        <p:nvSpPr>
          <p:cNvPr id="5" name="Tijdelijke aanduiding voor voettekst 4"/>
          <p:cNvSpPr>
            <a:spLocks noGrp="1"/>
          </p:cNvSpPr>
          <p:nvPr>
            <p:ph type="ftr" sz="quarter" idx="11"/>
          </p:nvPr>
        </p:nvSpPr>
        <p:spPr/>
        <p:txBody>
          <a:bodyPr/>
          <a:lstStyle/>
          <a:p>
            <a:r>
              <a:rPr lang="en-GB"/>
              <a:t>Agentschap Zorg en Gezondheid</a:t>
            </a:r>
          </a:p>
        </p:txBody>
      </p:sp>
      <p:sp>
        <p:nvSpPr>
          <p:cNvPr id="6" name="Tijdelijke aanduiding voor dianummer 5"/>
          <p:cNvSpPr>
            <a:spLocks noGrp="1"/>
          </p:cNvSpPr>
          <p:nvPr>
            <p:ph type="sldNum" sz="quarter" idx="12"/>
          </p:nvPr>
        </p:nvSpPr>
        <p:spPr/>
        <p:txBody>
          <a:bodyPr/>
          <a:lstStyle/>
          <a:p>
            <a:fld id="{B7E07145-3DEC-4101-B6F0-96A308288BCA}" type="slidenum">
              <a:rPr lang="en-GB" smtClean="0"/>
              <a:t>17</a:t>
            </a:fld>
            <a:endParaRPr lang="en-GB"/>
          </a:p>
        </p:txBody>
      </p:sp>
    </p:spTree>
    <p:extLst>
      <p:ext uri="{BB962C8B-B14F-4D97-AF65-F5344CB8AC3E}">
        <p14:creationId xmlns:p14="http://schemas.microsoft.com/office/powerpoint/2010/main" val="14602509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err="1"/>
              <a:t>Zorgaanbieders</a:t>
            </a:r>
            <a:r>
              <a:rPr lang="en-GB"/>
              <a:t> </a:t>
            </a:r>
            <a:r>
              <a:rPr lang="en-GB" err="1"/>
              <a:t>optimaal</a:t>
            </a:r>
            <a:r>
              <a:rPr lang="en-GB"/>
              <a:t> </a:t>
            </a:r>
            <a:r>
              <a:rPr lang="en-GB" err="1"/>
              <a:t>ondersteunen</a:t>
            </a:r>
            <a:endParaRPr lang="en-GB"/>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12777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Reorganisatie van het landschap</a:t>
            </a:r>
          </a:p>
        </p:txBody>
      </p:sp>
      <p:graphicFrame>
        <p:nvGraphicFramePr>
          <p:cNvPr id="7" name="Tijdelijke aanduiding voor inhoud 6"/>
          <p:cNvGraphicFramePr>
            <a:graphicFrameLocks noGrp="1"/>
          </p:cNvGraphicFramePr>
          <p:nvPr>
            <p:ph idx="1"/>
            <p:extLst>
              <p:ext uri="{D42A27DB-BD31-4B8C-83A1-F6EECF244321}">
                <p14:modId xmlns:p14="http://schemas.microsoft.com/office/powerpoint/2010/main" val="1585391734"/>
              </p:ext>
            </p:extLst>
          </p:nvPr>
        </p:nvGraphicFramePr>
        <p:xfrm>
          <a:off x="720000" y="1772816"/>
          <a:ext cx="8062913" cy="4248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jdelijke aanduiding voor datum 3"/>
          <p:cNvSpPr>
            <a:spLocks noGrp="1"/>
          </p:cNvSpPr>
          <p:nvPr>
            <p:ph type="dt" sz="half" idx="10"/>
          </p:nvPr>
        </p:nvSpPr>
        <p:spPr/>
        <p:txBody>
          <a:bodyPr/>
          <a:lstStyle/>
          <a:p>
            <a:fld id="{F7E82108-348F-48F3-8EC3-5B21A1596D99}" type="datetime3">
              <a:rPr lang="nl-BE" smtClean="0"/>
              <a:t>23.09.17</a:t>
            </a:fld>
            <a:endParaRPr lang="en-GB"/>
          </a:p>
        </p:txBody>
      </p:sp>
      <p:sp>
        <p:nvSpPr>
          <p:cNvPr id="5" name="Tijdelijke aanduiding voor voettekst 4"/>
          <p:cNvSpPr>
            <a:spLocks noGrp="1"/>
          </p:cNvSpPr>
          <p:nvPr>
            <p:ph type="ftr" sz="quarter" idx="11"/>
          </p:nvPr>
        </p:nvSpPr>
        <p:spPr/>
        <p:txBody>
          <a:bodyPr/>
          <a:lstStyle/>
          <a:p>
            <a:r>
              <a:rPr lang="en-GB"/>
              <a:t>Agentschap Zorg en Gezondheid</a:t>
            </a:r>
          </a:p>
        </p:txBody>
      </p:sp>
      <p:sp>
        <p:nvSpPr>
          <p:cNvPr id="6" name="Tijdelijke aanduiding voor dianummer 5"/>
          <p:cNvSpPr>
            <a:spLocks noGrp="1"/>
          </p:cNvSpPr>
          <p:nvPr>
            <p:ph type="sldNum" sz="quarter" idx="12"/>
          </p:nvPr>
        </p:nvSpPr>
        <p:spPr/>
        <p:txBody>
          <a:bodyPr/>
          <a:lstStyle/>
          <a:p>
            <a:fld id="{B7E07145-3DEC-4101-B6F0-96A308288BCA}" type="slidenum">
              <a:rPr lang="en-GB" smtClean="0"/>
              <a:t>19</a:t>
            </a:fld>
            <a:endParaRPr lang="en-GB"/>
          </a:p>
        </p:txBody>
      </p:sp>
    </p:spTree>
    <p:extLst>
      <p:ext uri="{BB962C8B-B14F-4D97-AF65-F5344CB8AC3E}">
        <p14:creationId xmlns:p14="http://schemas.microsoft.com/office/powerpoint/2010/main" val="2554556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De eerste lijn</a:t>
            </a:r>
          </a:p>
        </p:txBody>
      </p:sp>
      <p:sp>
        <p:nvSpPr>
          <p:cNvPr id="3" name="Tijdelijke aanduiding voor inhoud 2"/>
          <p:cNvSpPr>
            <a:spLocks noGrp="1"/>
          </p:cNvSpPr>
          <p:nvPr>
            <p:ph idx="1"/>
          </p:nvPr>
        </p:nvSpPr>
        <p:spPr/>
        <p:txBody>
          <a:bodyPr/>
          <a:lstStyle/>
          <a:p>
            <a:r>
              <a:rPr lang="nl-BE" dirty="0"/>
              <a:t>Rechtstreeks toegankelijke, ambulante, generalistische zorg</a:t>
            </a:r>
          </a:p>
          <a:p>
            <a:r>
              <a:rPr lang="nl-BE" dirty="0"/>
              <a:t>Het eerste contact met professionele zorg</a:t>
            </a:r>
          </a:p>
          <a:p>
            <a:r>
              <a:rPr lang="nl-BE" dirty="0" smtClean="0"/>
              <a:t>Diagnostische</a:t>
            </a:r>
            <a:r>
              <a:rPr lang="nl-BE" dirty="0"/>
              <a:t>, curatieve, revaliderende en palliatieve zorgverlening </a:t>
            </a:r>
            <a:r>
              <a:rPr lang="nl-BE" dirty="0" smtClean="0"/>
              <a:t>voor </a:t>
            </a:r>
            <a:r>
              <a:rPr lang="nl-BE" dirty="0"/>
              <a:t>het overgrote deel van de problemen</a:t>
            </a:r>
          </a:p>
          <a:p>
            <a:r>
              <a:rPr lang="nl-BE" dirty="0"/>
              <a:t>Biedt preventie voor individuen en risicogroepen</a:t>
            </a:r>
          </a:p>
          <a:p>
            <a:r>
              <a:rPr lang="nl-BE" dirty="0"/>
              <a:t>Houdt rekening met persoonlijke en sociale context </a:t>
            </a:r>
            <a:endParaRPr lang="nl-BE" dirty="0" smtClean="0"/>
          </a:p>
          <a:p>
            <a:r>
              <a:rPr lang="nl-BE" dirty="0" smtClean="0"/>
              <a:t>Verzekert continuïteit van zorg over tijd en tussen zorgaanbieders</a:t>
            </a:r>
          </a:p>
          <a:p>
            <a:r>
              <a:rPr lang="nl-BE" dirty="0" smtClean="0"/>
              <a:t>Ondersteunt </a:t>
            </a:r>
            <a:r>
              <a:rPr lang="nl-BE" dirty="0"/>
              <a:t>de informele zorg rond de persoon met een zorgnood</a:t>
            </a:r>
          </a:p>
          <a:p>
            <a:endParaRPr lang="nl-BE" dirty="0"/>
          </a:p>
        </p:txBody>
      </p:sp>
      <p:sp>
        <p:nvSpPr>
          <p:cNvPr id="4" name="Tijdelijke aanduiding voor datum 3"/>
          <p:cNvSpPr>
            <a:spLocks noGrp="1"/>
          </p:cNvSpPr>
          <p:nvPr>
            <p:ph type="dt" sz="half" idx="10"/>
          </p:nvPr>
        </p:nvSpPr>
        <p:spPr/>
        <p:txBody>
          <a:bodyPr/>
          <a:lstStyle/>
          <a:p>
            <a:fld id="{F7E82108-348F-48F3-8EC3-5B21A1596D99}" type="datetime3">
              <a:rPr lang="nl-BE" smtClean="0"/>
              <a:t>23.09.17</a:t>
            </a:fld>
            <a:endParaRPr lang="en-GB"/>
          </a:p>
        </p:txBody>
      </p:sp>
      <p:sp>
        <p:nvSpPr>
          <p:cNvPr id="5" name="Tijdelijke aanduiding voor voettekst 4"/>
          <p:cNvSpPr>
            <a:spLocks noGrp="1"/>
          </p:cNvSpPr>
          <p:nvPr>
            <p:ph type="ftr" sz="quarter" idx="11"/>
          </p:nvPr>
        </p:nvSpPr>
        <p:spPr/>
        <p:txBody>
          <a:bodyPr/>
          <a:lstStyle/>
          <a:p>
            <a:r>
              <a:rPr lang="en-GB"/>
              <a:t>Agentschap Zorg en Gezondheid</a:t>
            </a:r>
          </a:p>
        </p:txBody>
      </p:sp>
      <p:sp>
        <p:nvSpPr>
          <p:cNvPr id="6" name="Tijdelijke aanduiding voor dianummer 5"/>
          <p:cNvSpPr>
            <a:spLocks noGrp="1"/>
          </p:cNvSpPr>
          <p:nvPr>
            <p:ph type="sldNum" sz="quarter" idx="12"/>
          </p:nvPr>
        </p:nvSpPr>
        <p:spPr/>
        <p:txBody>
          <a:bodyPr/>
          <a:lstStyle/>
          <a:p>
            <a:fld id="{B7E07145-3DEC-4101-B6F0-96A308288BCA}" type="slidenum">
              <a:rPr lang="en-GB" smtClean="0"/>
              <a:t>2</a:t>
            </a:fld>
            <a:endParaRPr lang="en-GB"/>
          </a:p>
        </p:txBody>
      </p:sp>
    </p:spTree>
    <p:extLst>
      <p:ext uri="{BB962C8B-B14F-4D97-AF65-F5344CB8AC3E}">
        <p14:creationId xmlns:p14="http://schemas.microsoft.com/office/powerpoint/2010/main" val="21054241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Eerstelijnszones</a:t>
            </a:r>
          </a:p>
        </p:txBody>
      </p:sp>
      <p:sp>
        <p:nvSpPr>
          <p:cNvPr id="8" name="Tijdelijke aanduiding voor inhoud 7"/>
          <p:cNvSpPr>
            <a:spLocks noGrp="1"/>
          </p:cNvSpPr>
          <p:nvPr>
            <p:ph sz="half" idx="1"/>
          </p:nvPr>
        </p:nvSpPr>
        <p:spPr>
          <a:xfrm>
            <a:off x="719999" y="1483199"/>
            <a:ext cx="5012585" cy="4952769"/>
          </a:xfrm>
        </p:spPr>
        <p:txBody>
          <a:bodyPr vert="horz" lIns="0" tIns="0" rIns="0" bIns="0" rtlCol="0" anchor="t">
            <a:normAutofit fontScale="85000" lnSpcReduction="20000"/>
          </a:bodyPr>
          <a:lstStyle/>
          <a:p>
            <a:r>
              <a:rPr lang="nl-BE" dirty="0"/>
              <a:t>Opdrachten:</a:t>
            </a:r>
          </a:p>
          <a:p>
            <a:pPr lvl="1"/>
            <a:r>
              <a:rPr lang="nl-BE" b="1" dirty="0"/>
              <a:t>Kringwerking ondersteunen</a:t>
            </a:r>
          </a:p>
          <a:p>
            <a:pPr lvl="1"/>
            <a:r>
              <a:rPr lang="nl-BE" b="1" dirty="0"/>
              <a:t>Afstemming bevorderen preventie, curatie, rehabilitatie, begeleiding, ondersteuning</a:t>
            </a:r>
            <a:r>
              <a:rPr lang="nl-BE" b="1" dirty="0" smtClean="0"/>
              <a:t>…</a:t>
            </a:r>
          </a:p>
          <a:p>
            <a:pPr lvl="1"/>
            <a:r>
              <a:rPr lang="nl-BE" b="1" dirty="0"/>
              <a:t>Ondersteuning bieden bij </a:t>
            </a:r>
            <a:r>
              <a:rPr lang="nl-BE" b="1" dirty="0" smtClean="0"/>
              <a:t>methodiek </a:t>
            </a:r>
            <a:r>
              <a:rPr lang="nl-BE" b="1" dirty="0"/>
              <a:t>rond geïntegreerde </a:t>
            </a:r>
            <a:r>
              <a:rPr lang="nl-BE" b="1" dirty="0" smtClean="0"/>
              <a:t>zorgplanning</a:t>
            </a:r>
            <a:endParaRPr lang="nl-BE" dirty="0"/>
          </a:p>
          <a:p>
            <a:pPr lvl="1"/>
            <a:r>
              <a:rPr lang="nl-BE" dirty="0"/>
              <a:t>Overleg voorbereiden over zorgaanbod in eerstelijnszone</a:t>
            </a:r>
          </a:p>
          <a:p>
            <a:pPr lvl="1"/>
            <a:r>
              <a:rPr lang="nl-BE" dirty="0"/>
              <a:t>Lokale afspraken maken over multidisciplinaire aanbevelingen</a:t>
            </a:r>
          </a:p>
          <a:p>
            <a:pPr lvl="1"/>
            <a:r>
              <a:rPr lang="nl-BE" dirty="0"/>
              <a:t>Digitale gegevensdeling stimuleren</a:t>
            </a:r>
          </a:p>
          <a:p>
            <a:pPr lvl="1"/>
            <a:r>
              <a:rPr lang="nl-BE" dirty="0"/>
              <a:t>Vormingen organiseren</a:t>
            </a:r>
          </a:p>
          <a:p>
            <a:pPr lvl="1"/>
            <a:r>
              <a:rPr lang="nl-BE" dirty="0"/>
              <a:t>Lokale partners stimuleren tot initiatieven buurtgerichte zorg</a:t>
            </a:r>
          </a:p>
          <a:p>
            <a:pPr lvl="1"/>
            <a:r>
              <a:rPr lang="nl-BE" dirty="0"/>
              <a:t>Klachtenbehandeling</a:t>
            </a:r>
          </a:p>
          <a:p>
            <a:pPr lvl="1"/>
            <a:r>
              <a:rPr lang="nl-BE" dirty="0"/>
              <a:t>…</a:t>
            </a:r>
          </a:p>
          <a:p>
            <a:r>
              <a:rPr lang="nl-BE" dirty="0"/>
              <a:t>Herpositioneren van SEL, GDT en </a:t>
            </a:r>
            <a:r>
              <a:rPr lang="nl-BE" dirty="0" smtClean="0"/>
              <a:t>LMN</a:t>
            </a:r>
          </a:p>
          <a:p>
            <a:r>
              <a:rPr lang="nl-BE" dirty="0" smtClean="0"/>
              <a:t>Keuzevrijheid burger blijft!</a:t>
            </a:r>
            <a:endParaRPr lang="nl-BE" dirty="0"/>
          </a:p>
        </p:txBody>
      </p:sp>
      <p:sp>
        <p:nvSpPr>
          <p:cNvPr id="3" name="Tijdelijke aanduiding voor inhoud 2"/>
          <p:cNvSpPr>
            <a:spLocks noGrp="1"/>
          </p:cNvSpPr>
          <p:nvPr>
            <p:ph sz="half" idx="2"/>
          </p:nvPr>
        </p:nvSpPr>
        <p:spPr>
          <a:xfrm>
            <a:off x="5603630" y="1483200"/>
            <a:ext cx="3178741" cy="4394072"/>
          </a:xfrm>
        </p:spPr>
        <p:txBody>
          <a:bodyPr>
            <a:normAutofit fontScale="85000" lnSpcReduction="20000"/>
          </a:bodyPr>
          <a:lstStyle/>
          <a:p>
            <a:endParaRPr lang="nl-BE" dirty="0"/>
          </a:p>
        </p:txBody>
      </p:sp>
      <p:sp>
        <p:nvSpPr>
          <p:cNvPr id="4" name="Tijdelijke aanduiding voor datum 3"/>
          <p:cNvSpPr>
            <a:spLocks noGrp="1"/>
          </p:cNvSpPr>
          <p:nvPr>
            <p:ph type="dt" sz="half" idx="10"/>
          </p:nvPr>
        </p:nvSpPr>
        <p:spPr/>
        <p:txBody>
          <a:bodyPr/>
          <a:lstStyle/>
          <a:p>
            <a:fld id="{F7E82108-348F-48F3-8EC3-5B21A1596D99}" type="datetime3">
              <a:rPr lang="nl-BE" smtClean="0"/>
              <a:t>23.09.17</a:t>
            </a:fld>
            <a:endParaRPr lang="en-GB"/>
          </a:p>
        </p:txBody>
      </p:sp>
      <p:sp>
        <p:nvSpPr>
          <p:cNvPr id="5" name="Tijdelijke aanduiding voor voettekst 4"/>
          <p:cNvSpPr>
            <a:spLocks noGrp="1"/>
          </p:cNvSpPr>
          <p:nvPr>
            <p:ph type="ftr" sz="quarter" idx="11"/>
          </p:nvPr>
        </p:nvSpPr>
        <p:spPr/>
        <p:txBody>
          <a:bodyPr/>
          <a:lstStyle/>
          <a:p>
            <a:r>
              <a:rPr lang="en-GB"/>
              <a:t>Agentschap Zorg en Gezondheid</a:t>
            </a:r>
          </a:p>
        </p:txBody>
      </p:sp>
      <p:sp>
        <p:nvSpPr>
          <p:cNvPr id="6" name="Tijdelijke aanduiding voor dianummer 5"/>
          <p:cNvSpPr>
            <a:spLocks noGrp="1"/>
          </p:cNvSpPr>
          <p:nvPr>
            <p:ph type="sldNum" sz="quarter" idx="12"/>
          </p:nvPr>
        </p:nvSpPr>
        <p:spPr/>
        <p:txBody>
          <a:bodyPr/>
          <a:lstStyle/>
          <a:p>
            <a:fld id="{B7E07145-3DEC-4101-B6F0-96A308288BCA}" type="slidenum">
              <a:rPr lang="en-GB" smtClean="0"/>
              <a:t>20</a:t>
            </a:fld>
            <a:endParaRPr lang="en-GB"/>
          </a:p>
        </p:txBody>
      </p:sp>
      <p:graphicFrame>
        <p:nvGraphicFramePr>
          <p:cNvPr id="9" name="Tijdelijke aanduiding voor inhoud 6"/>
          <p:cNvGraphicFramePr>
            <a:graphicFrameLocks/>
          </p:cNvGraphicFramePr>
          <p:nvPr>
            <p:extLst>
              <p:ext uri="{D42A27DB-BD31-4B8C-83A1-F6EECF244321}">
                <p14:modId xmlns:p14="http://schemas.microsoft.com/office/powerpoint/2010/main" val="4014883305"/>
              </p:ext>
            </p:extLst>
          </p:nvPr>
        </p:nvGraphicFramePr>
        <p:xfrm>
          <a:off x="5451232" y="2039814"/>
          <a:ext cx="3575538" cy="3423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Rechte verbindingslijn met pijl 9"/>
          <p:cNvCxnSpPr/>
          <p:nvPr/>
        </p:nvCxnSpPr>
        <p:spPr>
          <a:xfrm>
            <a:off x="4859924" y="1681358"/>
            <a:ext cx="2232356" cy="24971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206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BE" dirty="0" smtClean="0"/>
              <a:t>Zorgregio’s: </a:t>
            </a:r>
            <a:r>
              <a:rPr lang="nl-BE" dirty="0" err="1" smtClean="0"/>
              <a:t>kleinstedelijk</a:t>
            </a:r>
            <a:r>
              <a:rPr lang="nl-BE" dirty="0" smtClean="0"/>
              <a:t> niveau (60)</a:t>
            </a:r>
            <a:endParaRPr lang="nl-BE" dirty="0"/>
          </a:p>
        </p:txBody>
      </p:sp>
      <p:sp>
        <p:nvSpPr>
          <p:cNvPr id="8" name="Tijdelijke aanduiding voor inhoud 7"/>
          <p:cNvSpPr>
            <a:spLocks noGrp="1"/>
          </p:cNvSpPr>
          <p:nvPr>
            <p:ph idx="1"/>
          </p:nvPr>
        </p:nvSpPr>
        <p:spPr/>
        <p:txBody>
          <a:bodyPr/>
          <a:lstStyle/>
          <a:p>
            <a:pPr marL="0" indent="0">
              <a:buNone/>
            </a:pPr>
            <a:endParaRPr lang="nl-BE" dirty="0"/>
          </a:p>
        </p:txBody>
      </p:sp>
      <p:sp>
        <p:nvSpPr>
          <p:cNvPr id="4" name="Date Placeholder 3"/>
          <p:cNvSpPr>
            <a:spLocks noGrp="1"/>
          </p:cNvSpPr>
          <p:nvPr>
            <p:ph type="dt" sz="half" idx="10"/>
          </p:nvPr>
        </p:nvSpPr>
        <p:spPr/>
        <p:txBody>
          <a:bodyPr/>
          <a:lstStyle/>
          <a:p>
            <a:fld id="{F7E82108-348F-48F3-8EC3-5B21A1596D99}" type="datetime3">
              <a:rPr lang="nl-BE" smtClean="0"/>
              <a:pPr/>
              <a:t>23.09.17</a:t>
            </a:fld>
            <a:endParaRPr lang="en-GB"/>
          </a:p>
        </p:txBody>
      </p:sp>
      <p:sp>
        <p:nvSpPr>
          <p:cNvPr id="5" name="Footer Placeholder 4"/>
          <p:cNvSpPr>
            <a:spLocks noGrp="1"/>
          </p:cNvSpPr>
          <p:nvPr>
            <p:ph type="ftr" sz="quarter" idx="11"/>
          </p:nvPr>
        </p:nvSpPr>
        <p:spPr/>
        <p:txBody>
          <a:bodyPr/>
          <a:lstStyle/>
          <a:p>
            <a:r>
              <a:rPr lang="en-GB" smtClean="0"/>
              <a:t>Agentschap Zorg en Gezondheid</a:t>
            </a:r>
            <a:endParaRPr lang="en-GB"/>
          </a:p>
        </p:txBody>
      </p:sp>
      <p:sp>
        <p:nvSpPr>
          <p:cNvPr id="6" name="Slide Number Placeholder 5"/>
          <p:cNvSpPr>
            <a:spLocks noGrp="1"/>
          </p:cNvSpPr>
          <p:nvPr>
            <p:ph type="sldNum" sz="quarter" idx="12"/>
          </p:nvPr>
        </p:nvSpPr>
        <p:spPr/>
        <p:txBody>
          <a:bodyPr/>
          <a:lstStyle/>
          <a:p>
            <a:fld id="{B7E07145-3DEC-4101-B6F0-96A308288BCA}" type="slidenum">
              <a:rPr lang="en-GB" smtClean="0"/>
              <a:pPr/>
              <a:t>21</a:t>
            </a:fld>
            <a:endParaRPr lang="en-GB"/>
          </a:p>
        </p:txBody>
      </p:sp>
      <p:pic>
        <p:nvPicPr>
          <p:cNvPr id="1026" name="Picture 2" descr="VL_Huidige zorgregi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117" y="1484784"/>
            <a:ext cx="8687765" cy="4255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6123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Vorming eerstelijnszones</a:t>
            </a:r>
          </a:p>
        </p:txBody>
      </p:sp>
      <p:sp>
        <p:nvSpPr>
          <p:cNvPr id="3" name="Tijdelijke aanduiding voor inhoud 2"/>
          <p:cNvSpPr>
            <a:spLocks noGrp="1"/>
          </p:cNvSpPr>
          <p:nvPr>
            <p:ph idx="1"/>
          </p:nvPr>
        </p:nvSpPr>
        <p:spPr/>
        <p:txBody>
          <a:bodyPr vert="horz" lIns="0" tIns="0" rIns="0" bIns="0" rtlCol="0" anchor="t">
            <a:normAutofit/>
          </a:bodyPr>
          <a:lstStyle/>
          <a:p>
            <a:r>
              <a:rPr lang="nl-BE" dirty="0"/>
              <a:t>Oproep breed verspreid begin juli ‘17</a:t>
            </a:r>
          </a:p>
          <a:p>
            <a:pPr lvl="1"/>
            <a:r>
              <a:rPr lang="nl-BE" dirty="0"/>
              <a:t>Ontvankelijkheidscriteria: </a:t>
            </a:r>
          </a:p>
          <a:p>
            <a:pPr lvl="2"/>
            <a:r>
              <a:rPr lang="nl-BE" dirty="0"/>
              <a:t>Aantal inwoners</a:t>
            </a:r>
          </a:p>
          <a:p>
            <a:pPr lvl="2"/>
            <a:r>
              <a:rPr lang="nl-BE" dirty="0"/>
              <a:t>Draagvlak: akkoord van de verplichte partners (formele engagementen)</a:t>
            </a:r>
          </a:p>
          <a:p>
            <a:pPr lvl="1"/>
            <a:r>
              <a:rPr lang="nl-BE" dirty="0"/>
              <a:t>Motivatiecriteria</a:t>
            </a:r>
          </a:p>
          <a:p>
            <a:pPr lvl="2"/>
            <a:r>
              <a:rPr lang="nl-BE" dirty="0"/>
              <a:t>Inhoudelijke bespreking</a:t>
            </a:r>
          </a:p>
          <a:p>
            <a:r>
              <a:rPr lang="nl-BE" dirty="0" smtClean="0"/>
              <a:t>Uiterste </a:t>
            </a:r>
            <a:r>
              <a:rPr lang="nl-BE" dirty="0"/>
              <a:t>indieningsdatum: 31/12/</a:t>
            </a:r>
            <a:r>
              <a:rPr lang="nl-BE" dirty="0" smtClean="0"/>
              <a:t>’17</a:t>
            </a:r>
            <a:endParaRPr lang="nl-BE" dirty="0"/>
          </a:p>
        </p:txBody>
      </p:sp>
      <p:sp>
        <p:nvSpPr>
          <p:cNvPr id="4" name="Tijdelijke aanduiding voor datum 3"/>
          <p:cNvSpPr>
            <a:spLocks noGrp="1"/>
          </p:cNvSpPr>
          <p:nvPr>
            <p:ph type="dt" sz="half" idx="10"/>
          </p:nvPr>
        </p:nvSpPr>
        <p:spPr/>
        <p:txBody>
          <a:bodyPr/>
          <a:lstStyle/>
          <a:p>
            <a:fld id="{F7E82108-348F-48F3-8EC3-5B21A1596D99}" type="datetime3">
              <a:rPr lang="nl-BE" smtClean="0"/>
              <a:t>23.09.17</a:t>
            </a:fld>
            <a:endParaRPr lang="en-GB"/>
          </a:p>
        </p:txBody>
      </p:sp>
      <p:sp>
        <p:nvSpPr>
          <p:cNvPr id="5" name="Tijdelijke aanduiding voor voettekst 4"/>
          <p:cNvSpPr>
            <a:spLocks noGrp="1"/>
          </p:cNvSpPr>
          <p:nvPr>
            <p:ph type="ftr" sz="quarter" idx="11"/>
          </p:nvPr>
        </p:nvSpPr>
        <p:spPr/>
        <p:txBody>
          <a:bodyPr/>
          <a:lstStyle/>
          <a:p>
            <a:r>
              <a:rPr lang="en-GB"/>
              <a:t>Agentschap Zorg en Gezondheid</a:t>
            </a:r>
          </a:p>
        </p:txBody>
      </p:sp>
      <p:sp>
        <p:nvSpPr>
          <p:cNvPr id="6" name="Tijdelijke aanduiding voor dianummer 5"/>
          <p:cNvSpPr>
            <a:spLocks noGrp="1"/>
          </p:cNvSpPr>
          <p:nvPr>
            <p:ph type="sldNum" sz="quarter" idx="12"/>
          </p:nvPr>
        </p:nvSpPr>
        <p:spPr/>
        <p:txBody>
          <a:bodyPr/>
          <a:lstStyle/>
          <a:p>
            <a:fld id="{B7E07145-3DEC-4101-B6F0-96A308288BCA}" type="slidenum">
              <a:rPr lang="en-GB" smtClean="0"/>
              <a:t>22</a:t>
            </a:fld>
            <a:endParaRPr lang="en-GB"/>
          </a:p>
        </p:txBody>
      </p:sp>
    </p:spTree>
    <p:extLst>
      <p:ext uri="{BB962C8B-B14F-4D97-AF65-F5344CB8AC3E}">
        <p14:creationId xmlns:p14="http://schemas.microsoft.com/office/powerpoint/2010/main" val="1904481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Oproep eerstelijnszones</a:t>
            </a:r>
          </a:p>
        </p:txBody>
      </p:sp>
      <p:sp>
        <p:nvSpPr>
          <p:cNvPr id="3" name="Tijdelijke aanduiding voor inhoud 2"/>
          <p:cNvSpPr>
            <a:spLocks noGrp="1"/>
          </p:cNvSpPr>
          <p:nvPr>
            <p:ph idx="1"/>
          </p:nvPr>
        </p:nvSpPr>
        <p:spPr/>
        <p:txBody>
          <a:bodyPr>
            <a:normAutofit/>
          </a:bodyPr>
          <a:lstStyle/>
          <a:p>
            <a:r>
              <a:rPr lang="nl-BE" dirty="0"/>
              <a:t>Ontvankelijkheidscriteria </a:t>
            </a:r>
            <a:r>
              <a:rPr lang="nl-BE" dirty="0" smtClean="0"/>
              <a:t>eerstelijnszone</a:t>
            </a:r>
            <a:r>
              <a:rPr lang="nl-BE" dirty="0"/>
              <a:t>:</a:t>
            </a:r>
          </a:p>
          <a:p>
            <a:pPr lvl="1"/>
            <a:r>
              <a:rPr lang="nl-BE" sz="2400" dirty="0" smtClean="0"/>
              <a:t>aaneengesloten </a:t>
            </a:r>
            <a:r>
              <a:rPr lang="nl-BE" sz="2400" dirty="0"/>
              <a:t>geheel van een (deel van een grote) stad of twee of meer fusiegemeenten </a:t>
            </a:r>
            <a:endParaRPr lang="nl-BE" sz="2400" dirty="0" smtClean="0"/>
          </a:p>
          <a:p>
            <a:pPr lvl="1"/>
            <a:r>
              <a:rPr lang="nl-BE" sz="2400" dirty="0" smtClean="0"/>
              <a:t>75.000 </a:t>
            </a:r>
            <a:r>
              <a:rPr lang="nl-BE" sz="2400" dirty="0"/>
              <a:t>en </a:t>
            </a:r>
            <a:r>
              <a:rPr lang="nl-BE" sz="2400" dirty="0" smtClean="0"/>
              <a:t>125.000 inwoners</a:t>
            </a:r>
          </a:p>
          <a:p>
            <a:pPr lvl="1"/>
            <a:r>
              <a:rPr lang="nl-BE" sz="2400" dirty="0"/>
              <a:t>Een fusiegemeente kan slechts tot één eerstelijnszone behoren.</a:t>
            </a:r>
          </a:p>
          <a:p>
            <a:pPr lvl="1"/>
            <a:r>
              <a:rPr lang="nl-BE" sz="2400" dirty="0" smtClean="0"/>
              <a:t>de </a:t>
            </a:r>
            <a:r>
              <a:rPr lang="nl-BE" sz="2400" dirty="0"/>
              <a:t>afbakening </a:t>
            </a:r>
            <a:r>
              <a:rPr lang="nl-BE" sz="2400" dirty="0" smtClean="0"/>
              <a:t>heeft draagvlak bij </a:t>
            </a:r>
            <a:r>
              <a:rPr lang="nl-BE" sz="2400" dirty="0"/>
              <a:t>de belangrijke stakeholders.</a:t>
            </a:r>
          </a:p>
          <a:p>
            <a:endParaRPr lang="nl-BE" dirty="0"/>
          </a:p>
        </p:txBody>
      </p:sp>
      <p:sp>
        <p:nvSpPr>
          <p:cNvPr id="4" name="Tijdelijke aanduiding voor datum 3"/>
          <p:cNvSpPr>
            <a:spLocks noGrp="1"/>
          </p:cNvSpPr>
          <p:nvPr>
            <p:ph type="dt" sz="half" idx="10"/>
          </p:nvPr>
        </p:nvSpPr>
        <p:spPr/>
        <p:txBody>
          <a:bodyPr/>
          <a:lstStyle/>
          <a:p>
            <a:fld id="{F7E82108-348F-48F3-8EC3-5B21A1596D99}" type="datetime3">
              <a:rPr lang="nl-BE" smtClean="0"/>
              <a:t>23.09.17</a:t>
            </a:fld>
            <a:endParaRPr lang="en-GB"/>
          </a:p>
        </p:txBody>
      </p:sp>
      <p:sp>
        <p:nvSpPr>
          <p:cNvPr id="5" name="Tijdelijke aanduiding voor voettekst 4"/>
          <p:cNvSpPr>
            <a:spLocks noGrp="1"/>
          </p:cNvSpPr>
          <p:nvPr>
            <p:ph type="ftr" sz="quarter" idx="11"/>
          </p:nvPr>
        </p:nvSpPr>
        <p:spPr/>
        <p:txBody>
          <a:bodyPr/>
          <a:lstStyle/>
          <a:p>
            <a:r>
              <a:rPr lang="en-GB"/>
              <a:t>Agentschap Zorg en Gezondheid</a:t>
            </a:r>
          </a:p>
        </p:txBody>
      </p:sp>
      <p:sp>
        <p:nvSpPr>
          <p:cNvPr id="6" name="Tijdelijke aanduiding voor dianummer 5"/>
          <p:cNvSpPr>
            <a:spLocks noGrp="1"/>
          </p:cNvSpPr>
          <p:nvPr>
            <p:ph type="sldNum" sz="quarter" idx="12"/>
          </p:nvPr>
        </p:nvSpPr>
        <p:spPr/>
        <p:txBody>
          <a:bodyPr/>
          <a:lstStyle/>
          <a:p>
            <a:fld id="{B7E07145-3DEC-4101-B6F0-96A308288BCA}" type="slidenum">
              <a:rPr lang="en-GB" smtClean="0"/>
              <a:t>23</a:t>
            </a:fld>
            <a:endParaRPr lang="en-GB"/>
          </a:p>
        </p:txBody>
      </p:sp>
    </p:spTree>
    <p:extLst>
      <p:ext uri="{BB962C8B-B14F-4D97-AF65-F5344CB8AC3E}">
        <p14:creationId xmlns:p14="http://schemas.microsoft.com/office/powerpoint/2010/main" val="15064455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Oproep eerstelijnszones: draagvlak</a:t>
            </a:r>
          </a:p>
        </p:txBody>
      </p:sp>
      <p:sp>
        <p:nvSpPr>
          <p:cNvPr id="3" name="Tijdelijke aanduiding voor inhoud 2"/>
          <p:cNvSpPr>
            <a:spLocks noGrp="1"/>
          </p:cNvSpPr>
          <p:nvPr>
            <p:ph idx="1"/>
          </p:nvPr>
        </p:nvSpPr>
        <p:spPr/>
        <p:txBody>
          <a:bodyPr vert="horz" lIns="0" tIns="0" rIns="0" bIns="0" rtlCol="0" anchor="t">
            <a:normAutofit fontScale="92500" lnSpcReduction="10000"/>
          </a:bodyPr>
          <a:lstStyle/>
          <a:p>
            <a:r>
              <a:rPr lang="nl-BE" sz="3000" dirty="0"/>
              <a:t>Verplichte partners</a:t>
            </a:r>
          </a:p>
          <a:p>
            <a:pPr marL="727075" lvl="1" indent="-457200">
              <a:buFont typeface="+mj-lt"/>
              <a:buAutoNum type="arabicPeriod"/>
            </a:pPr>
            <a:r>
              <a:rPr lang="nl-BE" sz="2400" dirty="0"/>
              <a:t>Openbare besturen</a:t>
            </a:r>
          </a:p>
          <a:p>
            <a:pPr lvl="3"/>
            <a:r>
              <a:rPr lang="nl-BE" sz="2000" dirty="0"/>
              <a:t>Alle gemeentebesturen uit de zone</a:t>
            </a:r>
          </a:p>
          <a:p>
            <a:pPr marL="727075" lvl="1" indent="-457200">
              <a:buFont typeface="+mj-lt"/>
              <a:buAutoNum type="arabicPeriod"/>
            </a:pPr>
            <a:r>
              <a:rPr lang="nl-BE" sz="2400" dirty="0" smtClean="0"/>
              <a:t>Gezondheid</a:t>
            </a:r>
            <a:endParaRPr lang="nl-BE" sz="2400" dirty="0"/>
          </a:p>
          <a:p>
            <a:pPr lvl="3"/>
            <a:r>
              <a:rPr lang="nl-BE" sz="2000" dirty="0"/>
              <a:t>Huisartsen</a:t>
            </a:r>
          </a:p>
          <a:p>
            <a:pPr lvl="3"/>
            <a:r>
              <a:rPr lang="nl-BE" sz="2000" dirty="0"/>
              <a:t>Thuisverpleegkundigen</a:t>
            </a:r>
          </a:p>
          <a:p>
            <a:pPr lvl="3"/>
            <a:r>
              <a:rPr lang="nl-BE" sz="2000" dirty="0"/>
              <a:t>Kinesitherapeuten</a:t>
            </a:r>
          </a:p>
          <a:p>
            <a:pPr lvl="3"/>
            <a:r>
              <a:rPr lang="nl-BE" sz="2000" dirty="0"/>
              <a:t>Tandartsen</a:t>
            </a:r>
          </a:p>
          <a:p>
            <a:pPr lvl="3"/>
            <a:r>
              <a:rPr lang="nl-BE" sz="2000" dirty="0"/>
              <a:t>Apothekers</a:t>
            </a:r>
          </a:p>
          <a:p>
            <a:pPr lvl="3"/>
            <a:r>
              <a:rPr lang="nl-BE" sz="2000" dirty="0" smtClean="0"/>
              <a:t>Eerstelijns Geestelijke gezondheidszorg</a:t>
            </a:r>
          </a:p>
          <a:p>
            <a:pPr marL="727075" lvl="1" indent="-457200">
              <a:buFont typeface="+mj-lt"/>
              <a:buAutoNum type="arabicPeriod"/>
            </a:pPr>
            <a:r>
              <a:rPr lang="nl-BE" sz="2600" dirty="0" smtClean="0"/>
              <a:t>Welzijn</a:t>
            </a:r>
            <a:endParaRPr lang="nl-BE" sz="2600" dirty="0"/>
          </a:p>
          <a:p>
            <a:pPr lvl="3"/>
            <a:r>
              <a:rPr lang="nl-BE" sz="2000" dirty="0"/>
              <a:t>Diensten of </a:t>
            </a:r>
            <a:r>
              <a:rPr lang="nl-BE" sz="2000" dirty="0" smtClean="0"/>
              <a:t>centra (gezinszorg, woonzorg, maatschappelijk werk, algemeen welzijn, …)</a:t>
            </a:r>
            <a:endParaRPr lang="nl-BE" sz="2000" dirty="0"/>
          </a:p>
          <a:p>
            <a:pPr marL="731838" lvl="1" indent="-457200">
              <a:buFont typeface="+mj-lt"/>
              <a:buAutoNum type="arabicPeriod"/>
            </a:pPr>
            <a:r>
              <a:rPr lang="nl-BE" sz="2400" dirty="0"/>
              <a:t>Persoon met zorg en ondersteuningsnood mantelzorgers</a:t>
            </a:r>
          </a:p>
          <a:p>
            <a:pPr lvl="3"/>
            <a:endParaRPr lang="nl-BE" sz="2000" dirty="0"/>
          </a:p>
          <a:p>
            <a:pPr lvl="3"/>
            <a:endParaRPr lang="nl-BE" dirty="0"/>
          </a:p>
        </p:txBody>
      </p:sp>
      <p:sp>
        <p:nvSpPr>
          <p:cNvPr id="4" name="Tijdelijke aanduiding voor datum 3"/>
          <p:cNvSpPr>
            <a:spLocks noGrp="1"/>
          </p:cNvSpPr>
          <p:nvPr>
            <p:ph type="dt" sz="half" idx="10"/>
          </p:nvPr>
        </p:nvSpPr>
        <p:spPr/>
        <p:txBody>
          <a:bodyPr/>
          <a:lstStyle/>
          <a:p>
            <a:fld id="{F7E82108-348F-48F3-8EC3-5B21A1596D99}" type="datetime3">
              <a:rPr lang="nl-BE" smtClean="0"/>
              <a:t>23.09.17</a:t>
            </a:fld>
            <a:endParaRPr lang="en-GB"/>
          </a:p>
        </p:txBody>
      </p:sp>
      <p:sp>
        <p:nvSpPr>
          <p:cNvPr id="5" name="Tijdelijke aanduiding voor voettekst 4"/>
          <p:cNvSpPr>
            <a:spLocks noGrp="1"/>
          </p:cNvSpPr>
          <p:nvPr>
            <p:ph type="ftr" sz="quarter" idx="11"/>
          </p:nvPr>
        </p:nvSpPr>
        <p:spPr/>
        <p:txBody>
          <a:bodyPr/>
          <a:lstStyle/>
          <a:p>
            <a:r>
              <a:rPr lang="en-GB"/>
              <a:t>Agentschap Zorg en Gezondheid</a:t>
            </a:r>
          </a:p>
        </p:txBody>
      </p:sp>
      <p:sp>
        <p:nvSpPr>
          <p:cNvPr id="6" name="Tijdelijke aanduiding voor dianummer 5"/>
          <p:cNvSpPr>
            <a:spLocks noGrp="1"/>
          </p:cNvSpPr>
          <p:nvPr>
            <p:ph type="sldNum" sz="quarter" idx="12"/>
          </p:nvPr>
        </p:nvSpPr>
        <p:spPr/>
        <p:txBody>
          <a:bodyPr/>
          <a:lstStyle/>
          <a:p>
            <a:fld id="{B7E07145-3DEC-4101-B6F0-96A308288BCA}" type="slidenum">
              <a:rPr lang="en-GB" smtClean="0"/>
              <a:t>24</a:t>
            </a:fld>
            <a:endParaRPr lang="en-GB"/>
          </a:p>
        </p:txBody>
      </p:sp>
    </p:spTree>
    <p:extLst>
      <p:ext uri="{BB962C8B-B14F-4D97-AF65-F5344CB8AC3E}">
        <p14:creationId xmlns:p14="http://schemas.microsoft.com/office/powerpoint/2010/main" val="20114899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Oproep eerstelijnszone</a:t>
            </a:r>
          </a:p>
        </p:txBody>
      </p:sp>
      <p:sp>
        <p:nvSpPr>
          <p:cNvPr id="3" name="Tijdelijke aanduiding voor inhoud 2"/>
          <p:cNvSpPr>
            <a:spLocks noGrp="1"/>
          </p:cNvSpPr>
          <p:nvPr>
            <p:ph idx="1"/>
          </p:nvPr>
        </p:nvSpPr>
        <p:spPr/>
        <p:txBody>
          <a:bodyPr vert="horz" lIns="0" tIns="0" rIns="0" bIns="0" rtlCol="0" anchor="t">
            <a:normAutofit/>
          </a:bodyPr>
          <a:lstStyle/>
          <a:p>
            <a:r>
              <a:rPr lang="nl-BE" sz="2800" dirty="0"/>
              <a:t>Motivatiecriteria:</a:t>
            </a:r>
          </a:p>
          <a:p>
            <a:pPr lvl="1"/>
            <a:r>
              <a:rPr lang="nl-BE" sz="2400" dirty="0"/>
              <a:t>Waarom vinden de indieners de voorgedragen zone geschikt als eerstelijnszone?</a:t>
            </a:r>
          </a:p>
          <a:p>
            <a:pPr lvl="1"/>
            <a:r>
              <a:rPr lang="nl-BE" sz="2400" dirty="0"/>
              <a:t>Welke is de gedeelde visie over geïntegreerde eerstelijnszorg?</a:t>
            </a:r>
          </a:p>
          <a:p>
            <a:pPr lvl="1"/>
            <a:r>
              <a:rPr lang="nl-BE" sz="2400" dirty="0"/>
              <a:t>Welke engagementen willen de partners opnemen</a:t>
            </a:r>
            <a:r>
              <a:rPr lang="nl-BE" sz="2400" dirty="0" smtClean="0"/>
              <a:t>?</a:t>
            </a:r>
            <a:endParaRPr lang="nl-BE" sz="2400" dirty="0"/>
          </a:p>
        </p:txBody>
      </p:sp>
      <p:sp>
        <p:nvSpPr>
          <p:cNvPr id="4" name="Tijdelijke aanduiding voor datum 3"/>
          <p:cNvSpPr>
            <a:spLocks noGrp="1"/>
          </p:cNvSpPr>
          <p:nvPr>
            <p:ph type="dt" sz="half" idx="10"/>
          </p:nvPr>
        </p:nvSpPr>
        <p:spPr/>
        <p:txBody>
          <a:bodyPr/>
          <a:lstStyle/>
          <a:p>
            <a:fld id="{F7E82108-348F-48F3-8EC3-5B21A1596D99}" type="datetime3">
              <a:rPr lang="nl-BE" smtClean="0"/>
              <a:t>23.09.17</a:t>
            </a:fld>
            <a:endParaRPr lang="en-GB"/>
          </a:p>
        </p:txBody>
      </p:sp>
      <p:sp>
        <p:nvSpPr>
          <p:cNvPr id="5" name="Tijdelijke aanduiding voor voettekst 4"/>
          <p:cNvSpPr>
            <a:spLocks noGrp="1"/>
          </p:cNvSpPr>
          <p:nvPr>
            <p:ph type="ftr" sz="quarter" idx="11"/>
          </p:nvPr>
        </p:nvSpPr>
        <p:spPr/>
        <p:txBody>
          <a:bodyPr/>
          <a:lstStyle/>
          <a:p>
            <a:r>
              <a:rPr lang="en-GB"/>
              <a:t>Agentschap Zorg en Gezondheid</a:t>
            </a:r>
          </a:p>
        </p:txBody>
      </p:sp>
      <p:sp>
        <p:nvSpPr>
          <p:cNvPr id="6" name="Tijdelijke aanduiding voor dianummer 5"/>
          <p:cNvSpPr>
            <a:spLocks noGrp="1"/>
          </p:cNvSpPr>
          <p:nvPr>
            <p:ph type="sldNum" sz="quarter" idx="12"/>
          </p:nvPr>
        </p:nvSpPr>
        <p:spPr/>
        <p:txBody>
          <a:bodyPr/>
          <a:lstStyle/>
          <a:p>
            <a:fld id="{B7E07145-3DEC-4101-B6F0-96A308288BCA}" type="slidenum">
              <a:rPr lang="en-GB" smtClean="0"/>
              <a:t>25</a:t>
            </a:fld>
            <a:endParaRPr lang="en-GB"/>
          </a:p>
        </p:txBody>
      </p:sp>
    </p:spTree>
    <p:extLst>
      <p:ext uri="{BB962C8B-B14F-4D97-AF65-F5344CB8AC3E}">
        <p14:creationId xmlns:p14="http://schemas.microsoft.com/office/powerpoint/2010/main" val="4981231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Ondersteuning</a:t>
            </a:r>
            <a:endParaRPr lang="nl-BE" dirty="0"/>
          </a:p>
        </p:txBody>
      </p:sp>
      <p:sp>
        <p:nvSpPr>
          <p:cNvPr id="3" name="Tijdelijke aanduiding voor inhoud 2"/>
          <p:cNvSpPr>
            <a:spLocks noGrp="1"/>
          </p:cNvSpPr>
          <p:nvPr>
            <p:ph idx="1"/>
          </p:nvPr>
        </p:nvSpPr>
        <p:spPr/>
        <p:txBody>
          <a:bodyPr>
            <a:normAutofit/>
          </a:bodyPr>
          <a:lstStyle/>
          <a:p>
            <a:pPr marL="457200" indent="-457200">
              <a:buFont typeface="+mj-lt"/>
              <a:buAutoNum type="arabicPeriod"/>
            </a:pPr>
            <a:r>
              <a:rPr lang="nl-BE" dirty="0" smtClean="0"/>
              <a:t>2 pilootregio’s</a:t>
            </a:r>
          </a:p>
          <a:p>
            <a:pPr marL="557213" lvl="1" indent="-285750"/>
            <a:r>
              <a:rPr lang="nl-BE" dirty="0" err="1" smtClean="0"/>
              <a:t>Flanders</a:t>
            </a:r>
            <a:r>
              <a:rPr lang="nl-BE" dirty="0" smtClean="0"/>
              <a:t> </a:t>
            </a:r>
            <a:r>
              <a:rPr lang="nl-BE" dirty="0" err="1" smtClean="0"/>
              <a:t>Synergy</a:t>
            </a:r>
            <a:r>
              <a:rPr lang="nl-BE" dirty="0" smtClean="0"/>
              <a:t>- Methodiek </a:t>
            </a:r>
            <a:r>
              <a:rPr lang="nl-BE" dirty="0"/>
              <a:t>innovatieve </a:t>
            </a:r>
            <a:r>
              <a:rPr lang="nl-BE" dirty="0" smtClean="0"/>
              <a:t>arbeidsorganisatie</a:t>
            </a:r>
            <a:endParaRPr lang="nl-BE" dirty="0"/>
          </a:p>
          <a:p>
            <a:pPr lvl="1"/>
            <a:r>
              <a:rPr lang="nl-BE" dirty="0" smtClean="0"/>
              <a:t>Doelstelling</a:t>
            </a:r>
            <a:r>
              <a:rPr lang="nl-BE" dirty="0"/>
              <a:t>: </a:t>
            </a:r>
            <a:r>
              <a:rPr lang="nl-BE" dirty="0" smtClean="0"/>
              <a:t>‘</a:t>
            </a:r>
            <a:r>
              <a:rPr lang="nl-BE" dirty="0"/>
              <a:t>prototypes’ </a:t>
            </a:r>
            <a:r>
              <a:rPr lang="nl-BE" dirty="0" smtClean="0"/>
              <a:t>die werkveld </a:t>
            </a:r>
            <a:r>
              <a:rPr lang="nl-BE" dirty="0"/>
              <a:t>en beleid </a:t>
            </a:r>
            <a:r>
              <a:rPr lang="nl-BE" dirty="0" smtClean="0"/>
              <a:t>inspireren, concrete </a:t>
            </a:r>
            <a:r>
              <a:rPr lang="nl-BE" dirty="0"/>
              <a:t>en praktisch inzichten, randvoorwaarden en een strategie </a:t>
            </a:r>
            <a:r>
              <a:rPr lang="nl-BE" dirty="0" smtClean="0"/>
              <a:t>voor Vlaamse uitrol</a:t>
            </a:r>
            <a:endParaRPr lang="nl-BE" dirty="0"/>
          </a:p>
          <a:p>
            <a:pPr lvl="1"/>
            <a:r>
              <a:rPr lang="nl-BE" dirty="0" smtClean="0"/>
              <a:t>Gekozen </a:t>
            </a:r>
            <a:r>
              <a:rPr lang="nl-BE" dirty="0"/>
              <a:t>projecten: Dender en Zuid-Oost-Limburg</a:t>
            </a:r>
          </a:p>
          <a:p>
            <a:pPr lvl="1"/>
            <a:r>
              <a:rPr lang="nl-BE" dirty="0"/>
              <a:t>Begeleiding: mei 2017 – mei </a:t>
            </a:r>
            <a:r>
              <a:rPr lang="nl-BE" dirty="0" smtClean="0"/>
              <a:t>2019</a:t>
            </a:r>
          </a:p>
          <a:p>
            <a:pPr marL="457200" indent="-457200">
              <a:buFont typeface="+mj-lt"/>
              <a:buAutoNum type="arabicPeriod"/>
            </a:pPr>
            <a:r>
              <a:rPr lang="nl-BE" dirty="0" smtClean="0"/>
              <a:t>‘Transitiecoaches’</a:t>
            </a:r>
          </a:p>
          <a:p>
            <a:pPr marL="457200" indent="-457200">
              <a:buFont typeface="+mj-lt"/>
              <a:buAutoNum type="arabicPeriod"/>
            </a:pPr>
            <a:r>
              <a:rPr lang="nl-BE" dirty="0" smtClean="0"/>
              <a:t>Provinciale infosessies</a:t>
            </a:r>
          </a:p>
          <a:p>
            <a:pPr marL="457200" indent="-457200">
              <a:buFont typeface="+mj-lt"/>
              <a:buAutoNum type="arabicPeriod"/>
            </a:pPr>
            <a:r>
              <a:rPr lang="nl-BE" dirty="0" smtClean="0"/>
              <a:t>Website Zorg en Gezondheid</a:t>
            </a:r>
          </a:p>
          <a:p>
            <a:pPr marL="457200" indent="-457200">
              <a:buFont typeface="+mj-lt"/>
              <a:buAutoNum type="arabicPeriod"/>
            </a:pPr>
            <a:r>
              <a:rPr lang="nl-BE" dirty="0" smtClean="0"/>
              <a:t>Minisymposium maart ‘18</a:t>
            </a:r>
            <a:endParaRPr lang="nl-BE" dirty="0"/>
          </a:p>
        </p:txBody>
      </p:sp>
      <p:sp>
        <p:nvSpPr>
          <p:cNvPr id="4" name="Tijdelijke aanduiding voor datum 3"/>
          <p:cNvSpPr>
            <a:spLocks noGrp="1"/>
          </p:cNvSpPr>
          <p:nvPr>
            <p:ph type="dt" sz="half" idx="10"/>
          </p:nvPr>
        </p:nvSpPr>
        <p:spPr/>
        <p:txBody>
          <a:bodyPr/>
          <a:lstStyle/>
          <a:p>
            <a:fld id="{F7E82108-348F-48F3-8EC3-5B21A1596D99}" type="datetime3">
              <a:rPr lang="nl-BE" smtClean="0"/>
              <a:t>23.09.17</a:t>
            </a:fld>
            <a:endParaRPr lang="en-GB"/>
          </a:p>
        </p:txBody>
      </p:sp>
      <p:sp>
        <p:nvSpPr>
          <p:cNvPr id="5" name="Tijdelijke aanduiding voor voettekst 4"/>
          <p:cNvSpPr>
            <a:spLocks noGrp="1"/>
          </p:cNvSpPr>
          <p:nvPr>
            <p:ph type="ftr" sz="quarter" idx="11"/>
          </p:nvPr>
        </p:nvSpPr>
        <p:spPr/>
        <p:txBody>
          <a:bodyPr/>
          <a:lstStyle/>
          <a:p>
            <a:r>
              <a:rPr lang="en-GB"/>
              <a:t>Agentschap Zorg en Gezondheid</a:t>
            </a:r>
          </a:p>
        </p:txBody>
      </p:sp>
      <p:sp>
        <p:nvSpPr>
          <p:cNvPr id="6" name="Tijdelijke aanduiding voor dianummer 5"/>
          <p:cNvSpPr>
            <a:spLocks noGrp="1"/>
          </p:cNvSpPr>
          <p:nvPr>
            <p:ph type="sldNum" sz="quarter" idx="12"/>
          </p:nvPr>
        </p:nvSpPr>
        <p:spPr/>
        <p:txBody>
          <a:bodyPr/>
          <a:lstStyle/>
          <a:p>
            <a:fld id="{B7E07145-3DEC-4101-B6F0-96A308288BCA}" type="slidenum">
              <a:rPr lang="en-GB" smtClean="0"/>
              <a:t>26</a:t>
            </a:fld>
            <a:endParaRPr lang="en-GB"/>
          </a:p>
        </p:txBody>
      </p:sp>
    </p:spTree>
    <p:extLst>
      <p:ext uri="{BB962C8B-B14F-4D97-AF65-F5344CB8AC3E}">
        <p14:creationId xmlns:p14="http://schemas.microsoft.com/office/powerpoint/2010/main" val="26450148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Regionale zorgzones</a:t>
            </a:r>
          </a:p>
        </p:txBody>
      </p:sp>
      <p:sp>
        <p:nvSpPr>
          <p:cNvPr id="8" name="Tijdelijke aanduiding voor inhoud 7"/>
          <p:cNvSpPr>
            <a:spLocks noGrp="1"/>
          </p:cNvSpPr>
          <p:nvPr>
            <p:ph sz="half" idx="1"/>
          </p:nvPr>
        </p:nvSpPr>
        <p:spPr>
          <a:xfrm>
            <a:off x="490431" y="1469513"/>
            <a:ext cx="4895354" cy="4896000"/>
          </a:xfrm>
        </p:spPr>
        <p:txBody>
          <a:bodyPr>
            <a:normAutofit fontScale="77500" lnSpcReduction="20000"/>
          </a:bodyPr>
          <a:lstStyle/>
          <a:p>
            <a:r>
              <a:rPr lang="nl-BE" sz="2600" dirty="0"/>
              <a:t>Meerdere eerstelijnszones</a:t>
            </a:r>
          </a:p>
          <a:p>
            <a:r>
              <a:rPr lang="nl-BE" sz="2600" dirty="0"/>
              <a:t>350.000 à 400.000 inwoners</a:t>
            </a:r>
          </a:p>
          <a:p>
            <a:r>
              <a:rPr lang="nl-BE" sz="2600" dirty="0"/>
              <a:t>Opdrachten:</a:t>
            </a:r>
          </a:p>
          <a:p>
            <a:pPr lvl="1"/>
            <a:r>
              <a:rPr lang="nl-BE" sz="2600" dirty="0"/>
              <a:t>Expertise aanbieden aan eerstelijnszones</a:t>
            </a:r>
          </a:p>
          <a:p>
            <a:pPr lvl="1"/>
            <a:r>
              <a:rPr lang="nl-BE" sz="2600" dirty="0"/>
              <a:t>Eerstelijnszorgaanbod afstemmen op aanbod gespecialiseerde </a:t>
            </a:r>
            <a:r>
              <a:rPr lang="nl-BE" sz="2600" dirty="0" smtClean="0"/>
              <a:t>basisziekenhuiszorg (klinische netwerken)</a:t>
            </a:r>
            <a:endParaRPr lang="nl-BE" sz="2600" dirty="0"/>
          </a:p>
          <a:p>
            <a:pPr lvl="1"/>
            <a:r>
              <a:rPr lang="nl-BE" sz="2600" dirty="0"/>
              <a:t>Organisaties ondersteunen die proefprojecten of onderzoek doen</a:t>
            </a:r>
          </a:p>
          <a:p>
            <a:pPr lvl="1"/>
            <a:r>
              <a:rPr lang="nl-BE" sz="2600" dirty="0"/>
              <a:t>…</a:t>
            </a:r>
          </a:p>
          <a:p>
            <a:r>
              <a:rPr lang="nl-BE" sz="2600" dirty="0"/>
              <a:t>Samenstelling: </a:t>
            </a:r>
            <a:endParaRPr lang="nl-BE" sz="2600" dirty="0" smtClean="0"/>
          </a:p>
          <a:p>
            <a:pPr lvl="1"/>
            <a:r>
              <a:rPr lang="nl-BE" sz="2600" dirty="0" smtClean="0"/>
              <a:t>Zorggebruikers </a:t>
            </a:r>
            <a:r>
              <a:rPr lang="nl-BE" sz="2600" dirty="0"/>
              <a:t>en mantelzorgers</a:t>
            </a:r>
          </a:p>
          <a:p>
            <a:pPr lvl="1"/>
            <a:r>
              <a:rPr lang="nl-BE" sz="2600" dirty="0"/>
              <a:t>Eerstelijnszones</a:t>
            </a:r>
          </a:p>
          <a:p>
            <a:pPr lvl="1"/>
            <a:r>
              <a:rPr lang="nl-BE" sz="2600" dirty="0"/>
              <a:t>Gespecialiseerde zorg</a:t>
            </a:r>
          </a:p>
          <a:p>
            <a:pPr lvl="1"/>
            <a:r>
              <a:rPr lang="nl-BE" sz="2600" dirty="0"/>
              <a:t>Palliatie, dementie, preventie, ggz</a:t>
            </a:r>
          </a:p>
          <a:p>
            <a:endParaRPr lang="nl-BE" dirty="0"/>
          </a:p>
        </p:txBody>
      </p:sp>
      <p:sp>
        <p:nvSpPr>
          <p:cNvPr id="3" name="Tijdelijke aanduiding voor inhoud 2"/>
          <p:cNvSpPr>
            <a:spLocks noGrp="1"/>
          </p:cNvSpPr>
          <p:nvPr>
            <p:ph sz="half" idx="2"/>
          </p:nvPr>
        </p:nvSpPr>
        <p:spPr/>
        <p:txBody>
          <a:bodyPr>
            <a:normAutofit fontScale="77500" lnSpcReduction="20000"/>
          </a:bodyPr>
          <a:lstStyle/>
          <a:p>
            <a:endParaRPr lang="nl-BE" dirty="0"/>
          </a:p>
        </p:txBody>
      </p:sp>
      <p:sp>
        <p:nvSpPr>
          <p:cNvPr id="4" name="Tijdelijke aanduiding voor datum 3"/>
          <p:cNvSpPr>
            <a:spLocks noGrp="1"/>
          </p:cNvSpPr>
          <p:nvPr>
            <p:ph type="dt" sz="half" idx="10"/>
          </p:nvPr>
        </p:nvSpPr>
        <p:spPr/>
        <p:txBody>
          <a:bodyPr/>
          <a:lstStyle/>
          <a:p>
            <a:fld id="{F7E82108-348F-48F3-8EC3-5B21A1596D99}" type="datetime3">
              <a:rPr lang="nl-BE" smtClean="0"/>
              <a:t>23.09.17</a:t>
            </a:fld>
            <a:endParaRPr lang="en-GB"/>
          </a:p>
        </p:txBody>
      </p:sp>
      <p:sp>
        <p:nvSpPr>
          <p:cNvPr id="5" name="Tijdelijke aanduiding voor voettekst 4"/>
          <p:cNvSpPr>
            <a:spLocks noGrp="1"/>
          </p:cNvSpPr>
          <p:nvPr>
            <p:ph type="ftr" sz="quarter" idx="11"/>
          </p:nvPr>
        </p:nvSpPr>
        <p:spPr/>
        <p:txBody>
          <a:bodyPr/>
          <a:lstStyle/>
          <a:p>
            <a:r>
              <a:rPr lang="en-GB"/>
              <a:t>Agentschap Zorg en Gezondheid</a:t>
            </a:r>
          </a:p>
        </p:txBody>
      </p:sp>
      <p:sp>
        <p:nvSpPr>
          <p:cNvPr id="6" name="Tijdelijke aanduiding voor dianummer 5"/>
          <p:cNvSpPr>
            <a:spLocks noGrp="1"/>
          </p:cNvSpPr>
          <p:nvPr>
            <p:ph type="sldNum" sz="quarter" idx="12"/>
          </p:nvPr>
        </p:nvSpPr>
        <p:spPr/>
        <p:txBody>
          <a:bodyPr/>
          <a:lstStyle/>
          <a:p>
            <a:fld id="{B7E07145-3DEC-4101-B6F0-96A308288BCA}" type="slidenum">
              <a:rPr lang="en-GB" smtClean="0"/>
              <a:t>27</a:t>
            </a:fld>
            <a:endParaRPr lang="en-GB"/>
          </a:p>
        </p:txBody>
      </p:sp>
      <p:graphicFrame>
        <p:nvGraphicFramePr>
          <p:cNvPr id="9" name="Tijdelijke aanduiding voor inhoud 6"/>
          <p:cNvGraphicFramePr>
            <a:graphicFrameLocks/>
          </p:cNvGraphicFramePr>
          <p:nvPr>
            <p:extLst>
              <p:ext uri="{D42A27DB-BD31-4B8C-83A1-F6EECF244321}">
                <p14:modId xmlns:p14="http://schemas.microsoft.com/office/powerpoint/2010/main" val="2919417520"/>
              </p:ext>
            </p:extLst>
          </p:nvPr>
        </p:nvGraphicFramePr>
        <p:xfrm>
          <a:off x="5345723" y="1957754"/>
          <a:ext cx="3437190" cy="3919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Rechte verbindingslijn met pijl 9"/>
          <p:cNvCxnSpPr/>
          <p:nvPr/>
        </p:nvCxnSpPr>
        <p:spPr>
          <a:xfrm>
            <a:off x="4258680" y="1563346"/>
            <a:ext cx="2224182" cy="188323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5277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Regionale zorgzones</a:t>
            </a:r>
          </a:p>
        </p:txBody>
      </p:sp>
      <p:sp>
        <p:nvSpPr>
          <p:cNvPr id="3" name="Tijdelijke aanduiding voor inhoud 2"/>
          <p:cNvSpPr>
            <a:spLocks noGrp="1"/>
          </p:cNvSpPr>
          <p:nvPr>
            <p:ph idx="1"/>
          </p:nvPr>
        </p:nvSpPr>
        <p:spPr/>
        <p:txBody>
          <a:bodyPr>
            <a:normAutofit lnSpcReduction="10000"/>
          </a:bodyPr>
          <a:lstStyle/>
          <a:p>
            <a:r>
              <a:rPr lang="nl-BE" dirty="0" smtClean="0"/>
              <a:t>Eerste </a:t>
            </a:r>
            <a:r>
              <a:rPr lang="nl-BE" dirty="0"/>
              <a:t>stap: samenbrengen van de huidige opdrachten </a:t>
            </a:r>
            <a:r>
              <a:rPr lang="nl-BE" dirty="0" smtClean="0"/>
              <a:t>rond</a:t>
            </a:r>
          </a:p>
          <a:p>
            <a:pPr lvl="1"/>
            <a:r>
              <a:rPr lang="nl-BE" dirty="0" smtClean="0"/>
              <a:t>preventie</a:t>
            </a:r>
            <a:r>
              <a:rPr lang="nl-BE" dirty="0"/>
              <a:t>, </a:t>
            </a:r>
            <a:endParaRPr lang="nl-BE" dirty="0" smtClean="0"/>
          </a:p>
          <a:p>
            <a:pPr lvl="1"/>
            <a:r>
              <a:rPr lang="nl-BE" dirty="0" smtClean="0"/>
              <a:t>palliatie</a:t>
            </a:r>
            <a:r>
              <a:rPr lang="nl-BE" dirty="0"/>
              <a:t>, </a:t>
            </a:r>
            <a:endParaRPr lang="nl-BE" dirty="0" smtClean="0"/>
          </a:p>
          <a:p>
            <a:pPr lvl="1"/>
            <a:r>
              <a:rPr lang="nl-BE" dirty="0" smtClean="0"/>
              <a:t>dementie,</a:t>
            </a:r>
          </a:p>
          <a:p>
            <a:pPr lvl="1"/>
            <a:r>
              <a:rPr lang="nl-BE" dirty="0" smtClean="0"/>
              <a:t>overleg </a:t>
            </a:r>
            <a:r>
              <a:rPr lang="nl-BE" dirty="0"/>
              <a:t>ggz </a:t>
            </a:r>
          </a:p>
          <a:p>
            <a:r>
              <a:rPr lang="nl-BE" dirty="0" smtClean="0"/>
              <a:t>via </a:t>
            </a:r>
            <a:r>
              <a:rPr lang="nl-BE" dirty="0"/>
              <a:t>samenwerkingsafspraken tussen </a:t>
            </a:r>
            <a:endParaRPr lang="nl-BE" dirty="0" smtClean="0"/>
          </a:p>
          <a:p>
            <a:pPr lvl="1"/>
            <a:r>
              <a:rPr lang="nl-BE" dirty="0" smtClean="0"/>
              <a:t>Logo’s</a:t>
            </a:r>
            <a:r>
              <a:rPr lang="nl-BE" dirty="0"/>
              <a:t>, </a:t>
            </a:r>
            <a:endParaRPr lang="nl-BE" dirty="0" smtClean="0"/>
          </a:p>
          <a:p>
            <a:pPr lvl="1"/>
            <a:r>
              <a:rPr lang="nl-BE" dirty="0" smtClean="0"/>
              <a:t>palliatieve </a:t>
            </a:r>
            <a:r>
              <a:rPr lang="nl-BE" dirty="0"/>
              <a:t>netwerken </a:t>
            </a:r>
            <a:endParaRPr lang="nl-BE" dirty="0" smtClean="0"/>
          </a:p>
          <a:p>
            <a:pPr lvl="1"/>
            <a:r>
              <a:rPr lang="nl-BE" dirty="0" smtClean="0"/>
              <a:t>multidisciplinaire begeleidingsequipes palliatieve zorg, </a:t>
            </a:r>
          </a:p>
          <a:p>
            <a:pPr lvl="1"/>
            <a:r>
              <a:rPr lang="nl-BE" dirty="0" smtClean="0"/>
              <a:t>regionale </a:t>
            </a:r>
            <a:r>
              <a:rPr lang="nl-BE" dirty="0"/>
              <a:t>expertisecentra dementie </a:t>
            </a:r>
            <a:endParaRPr lang="nl-BE" dirty="0" smtClean="0"/>
          </a:p>
          <a:p>
            <a:pPr lvl="1"/>
            <a:r>
              <a:rPr lang="nl-BE" dirty="0" smtClean="0"/>
              <a:t>overlegplatforms </a:t>
            </a:r>
            <a:r>
              <a:rPr lang="nl-BE" dirty="0"/>
              <a:t>ggz </a:t>
            </a:r>
            <a:endParaRPr lang="nl-BE" dirty="0" smtClean="0"/>
          </a:p>
          <a:p>
            <a:r>
              <a:rPr lang="nl-BE" dirty="0" smtClean="0">
                <a:sym typeface="Wingdings" panose="05000000000000000000" pitchFamily="2" charset="2"/>
              </a:rPr>
              <a:t>doel</a:t>
            </a:r>
            <a:r>
              <a:rPr lang="nl-BE" dirty="0">
                <a:sym typeface="Wingdings" panose="05000000000000000000" pitchFamily="2" charset="2"/>
              </a:rPr>
              <a:t>: in elke regio een afgestemd aanbod beschikbaar </a:t>
            </a:r>
            <a:r>
              <a:rPr lang="nl-BE" dirty="0" smtClean="0">
                <a:sym typeface="Wingdings" panose="05000000000000000000" pitchFamily="2" charset="2"/>
              </a:rPr>
              <a:t>maken via 1 </a:t>
            </a:r>
            <a:r>
              <a:rPr lang="nl-BE" dirty="0">
                <a:sym typeface="Wingdings" panose="05000000000000000000" pitchFamily="2" charset="2"/>
              </a:rPr>
              <a:t>ondersteuningsstructuur per regionale </a:t>
            </a:r>
            <a:r>
              <a:rPr lang="nl-BE" dirty="0" smtClean="0">
                <a:sym typeface="Wingdings" panose="05000000000000000000" pitchFamily="2" charset="2"/>
              </a:rPr>
              <a:t>zorgzone</a:t>
            </a:r>
            <a:endParaRPr lang="nl-BE" dirty="0"/>
          </a:p>
        </p:txBody>
      </p:sp>
      <p:sp>
        <p:nvSpPr>
          <p:cNvPr id="4" name="Tijdelijke aanduiding voor datum 3"/>
          <p:cNvSpPr>
            <a:spLocks noGrp="1"/>
          </p:cNvSpPr>
          <p:nvPr>
            <p:ph type="dt" sz="half" idx="10"/>
          </p:nvPr>
        </p:nvSpPr>
        <p:spPr/>
        <p:txBody>
          <a:bodyPr/>
          <a:lstStyle/>
          <a:p>
            <a:fld id="{F7E82108-348F-48F3-8EC3-5B21A1596D99}" type="datetime3">
              <a:rPr lang="nl-BE" smtClean="0"/>
              <a:t>23.09.17</a:t>
            </a:fld>
            <a:endParaRPr lang="en-GB"/>
          </a:p>
        </p:txBody>
      </p:sp>
      <p:sp>
        <p:nvSpPr>
          <p:cNvPr id="5" name="Tijdelijke aanduiding voor voettekst 4"/>
          <p:cNvSpPr>
            <a:spLocks noGrp="1"/>
          </p:cNvSpPr>
          <p:nvPr>
            <p:ph type="ftr" sz="quarter" idx="11"/>
          </p:nvPr>
        </p:nvSpPr>
        <p:spPr/>
        <p:txBody>
          <a:bodyPr/>
          <a:lstStyle/>
          <a:p>
            <a:r>
              <a:rPr lang="en-GB"/>
              <a:t>Agentschap Zorg en Gezondheid</a:t>
            </a:r>
          </a:p>
        </p:txBody>
      </p:sp>
      <p:sp>
        <p:nvSpPr>
          <p:cNvPr id="6" name="Tijdelijke aanduiding voor dianummer 5"/>
          <p:cNvSpPr>
            <a:spLocks noGrp="1"/>
          </p:cNvSpPr>
          <p:nvPr>
            <p:ph type="sldNum" sz="quarter" idx="12"/>
          </p:nvPr>
        </p:nvSpPr>
        <p:spPr/>
        <p:txBody>
          <a:bodyPr/>
          <a:lstStyle/>
          <a:p>
            <a:fld id="{B7E07145-3DEC-4101-B6F0-96A308288BCA}" type="slidenum">
              <a:rPr lang="en-GB" smtClean="0"/>
              <a:t>28</a:t>
            </a:fld>
            <a:endParaRPr lang="en-GB"/>
          </a:p>
        </p:txBody>
      </p:sp>
    </p:spTree>
    <p:extLst>
      <p:ext uri="{BB962C8B-B14F-4D97-AF65-F5344CB8AC3E}">
        <p14:creationId xmlns:p14="http://schemas.microsoft.com/office/powerpoint/2010/main" val="51555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Vlaams instituut voor de eerste lijn</a:t>
            </a:r>
          </a:p>
        </p:txBody>
      </p:sp>
      <p:sp>
        <p:nvSpPr>
          <p:cNvPr id="8" name="Tijdelijke aanduiding voor inhoud 7"/>
          <p:cNvSpPr>
            <a:spLocks noGrp="1"/>
          </p:cNvSpPr>
          <p:nvPr>
            <p:ph sz="half" idx="1"/>
          </p:nvPr>
        </p:nvSpPr>
        <p:spPr>
          <a:xfrm>
            <a:off x="719999" y="1483200"/>
            <a:ext cx="4613460" cy="4999662"/>
          </a:xfrm>
        </p:spPr>
        <p:txBody>
          <a:bodyPr>
            <a:normAutofit fontScale="92500" lnSpcReduction="20000"/>
          </a:bodyPr>
          <a:lstStyle/>
          <a:p>
            <a:r>
              <a:rPr lang="nl-BE" b="1" dirty="0"/>
              <a:t>Kennis en expertise om brede eerste lijn te ondersteunen</a:t>
            </a:r>
          </a:p>
          <a:p>
            <a:r>
              <a:rPr lang="nl-BE" dirty="0"/>
              <a:t>Opdrachten:</a:t>
            </a:r>
          </a:p>
          <a:p>
            <a:pPr lvl="1"/>
            <a:r>
              <a:rPr lang="nl-BE" dirty="0"/>
              <a:t>Overzicht van zorgaanbod aanbieden</a:t>
            </a:r>
          </a:p>
          <a:p>
            <a:pPr lvl="1"/>
            <a:r>
              <a:rPr lang="nl-BE" dirty="0"/>
              <a:t>Eerstelijnszones ondersteunen</a:t>
            </a:r>
          </a:p>
          <a:p>
            <a:pPr lvl="1"/>
            <a:r>
              <a:rPr lang="nl-BE" dirty="0"/>
              <a:t>Vormingsbeleid ondersteunen</a:t>
            </a:r>
          </a:p>
          <a:p>
            <a:pPr lvl="1"/>
            <a:r>
              <a:rPr lang="nl-BE" dirty="0"/>
              <a:t>Innovatie stimuleren en ondersteunen</a:t>
            </a:r>
          </a:p>
          <a:p>
            <a:pPr lvl="1"/>
            <a:r>
              <a:rPr lang="nl-BE" dirty="0"/>
              <a:t>Doelstellingen en indicatoren voor eerste lijn formuleren</a:t>
            </a:r>
          </a:p>
          <a:p>
            <a:pPr lvl="1"/>
            <a:r>
              <a:rPr lang="nl-BE" dirty="0"/>
              <a:t>Klachtenbeleid uitwerken</a:t>
            </a:r>
          </a:p>
          <a:p>
            <a:pPr lvl="1"/>
            <a:r>
              <a:rPr lang="nl-BE" dirty="0" err="1"/>
              <a:t>Zorgstrategische</a:t>
            </a:r>
            <a:r>
              <a:rPr lang="nl-BE" dirty="0"/>
              <a:t> planning faciliteren</a:t>
            </a:r>
          </a:p>
          <a:p>
            <a:pPr lvl="1"/>
            <a:r>
              <a:rPr lang="nl-BE" dirty="0"/>
              <a:t>Steunpunt voor mantelzorgers oprichten</a:t>
            </a:r>
          </a:p>
          <a:p>
            <a:r>
              <a:rPr lang="nl-BE" dirty="0"/>
              <a:t>Samenstelling:</a:t>
            </a:r>
          </a:p>
          <a:p>
            <a:pPr lvl="1"/>
            <a:r>
              <a:rPr lang="nl-BE" dirty="0"/>
              <a:t>Eénlijn.be</a:t>
            </a:r>
          </a:p>
          <a:p>
            <a:pPr lvl="1"/>
            <a:r>
              <a:rPr lang="nl-BE" dirty="0"/>
              <a:t>Expertisepunt Mantelzorg</a:t>
            </a:r>
          </a:p>
          <a:p>
            <a:pPr lvl="1"/>
            <a:r>
              <a:rPr lang="nl-BE" dirty="0"/>
              <a:t>Samenwerkingsplatform ELGZ</a:t>
            </a:r>
          </a:p>
        </p:txBody>
      </p:sp>
      <p:sp>
        <p:nvSpPr>
          <p:cNvPr id="3" name="Tijdelijke aanduiding voor inhoud 2"/>
          <p:cNvSpPr>
            <a:spLocks noGrp="1"/>
          </p:cNvSpPr>
          <p:nvPr>
            <p:ph sz="half" idx="2"/>
          </p:nvPr>
        </p:nvSpPr>
        <p:spPr/>
        <p:txBody>
          <a:bodyPr>
            <a:normAutofit fontScale="92500" lnSpcReduction="20000"/>
          </a:bodyPr>
          <a:lstStyle/>
          <a:p>
            <a:endParaRPr lang="nl-BE"/>
          </a:p>
        </p:txBody>
      </p:sp>
      <p:sp>
        <p:nvSpPr>
          <p:cNvPr id="4" name="Tijdelijke aanduiding voor datum 3"/>
          <p:cNvSpPr>
            <a:spLocks noGrp="1"/>
          </p:cNvSpPr>
          <p:nvPr>
            <p:ph type="dt" sz="half" idx="10"/>
          </p:nvPr>
        </p:nvSpPr>
        <p:spPr/>
        <p:txBody>
          <a:bodyPr/>
          <a:lstStyle/>
          <a:p>
            <a:fld id="{F7E82108-348F-48F3-8EC3-5B21A1596D99}" type="datetime3">
              <a:rPr lang="nl-BE" smtClean="0"/>
              <a:t>23.09.17</a:t>
            </a:fld>
            <a:endParaRPr lang="en-GB"/>
          </a:p>
        </p:txBody>
      </p:sp>
      <p:sp>
        <p:nvSpPr>
          <p:cNvPr id="5" name="Tijdelijke aanduiding voor voettekst 4"/>
          <p:cNvSpPr>
            <a:spLocks noGrp="1"/>
          </p:cNvSpPr>
          <p:nvPr>
            <p:ph type="ftr" sz="quarter" idx="11"/>
          </p:nvPr>
        </p:nvSpPr>
        <p:spPr/>
        <p:txBody>
          <a:bodyPr/>
          <a:lstStyle/>
          <a:p>
            <a:r>
              <a:rPr lang="en-GB"/>
              <a:t>Agentschap Zorg en Gezondheid</a:t>
            </a:r>
          </a:p>
        </p:txBody>
      </p:sp>
      <p:sp>
        <p:nvSpPr>
          <p:cNvPr id="6" name="Tijdelijke aanduiding voor dianummer 5"/>
          <p:cNvSpPr>
            <a:spLocks noGrp="1"/>
          </p:cNvSpPr>
          <p:nvPr>
            <p:ph type="sldNum" sz="quarter" idx="12"/>
          </p:nvPr>
        </p:nvSpPr>
        <p:spPr/>
        <p:txBody>
          <a:bodyPr/>
          <a:lstStyle/>
          <a:p>
            <a:fld id="{B7E07145-3DEC-4101-B6F0-96A308288BCA}" type="slidenum">
              <a:rPr lang="en-GB" smtClean="0"/>
              <a:t>29</a:t>
            </a:fld>
            <a:endParaRPr lang="en-GB"/>
          </a:p>
        </p:txBody>
      </p:sp>
      <p:graphicFrame>
        <p:nvGraphicFramePr>
          <p:cNvPr id="9" name="Tijdelijke aanduiding voor inhoud 6"/>
          <p:cNvGraphicFramePr>
            <a:graphicFrameLocks/>
          </p:cNvGraphicFramePr>
          <p:nvPr>
            <p:extLst>
              <p:ext uri="{D42A27DB-BD31-4B8C-83A1-F6EECF244321}">
                <p14:modId xmlns:p14="http://schemas.microsoft.com/office/powerpoint/2010/main" val="143699581"/>
              </p:ext>
            </p:extLst>
          </p:nvPr>
        </p:nvGraphicFramePr>
        <p:xfrm>
          <a:off x="5334000" y="1772816"/>
          <a:ext cx="3448913" cy="3889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Rechte verbindingslijn met pijl 9"/>
          <p:cNvCxnSpPr/>
          <p:nvPr/>
        </p:nvCxnSpPr>
        <p:spPr>
          <a:xfrm>
            <a:off x="5498123" y="1667008"/>
            <a:ext cx="1243616" cy="99646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727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Waarom veranderen?</a:t>
            </a:r>
          </a:p>
        </p:txBody>
      </p:sp>
      <p:sp>
        <p:nvSpPr>
          <p:cNvPr id="3" name="Tijdelijke aanduiding voor tekst 2"/>
          <p:cNvSpPr>
            <a:spLocks noGrp="1"/>
          </p:cNvSpPr>
          <p:nvPr>
            <p:ph type="body" idx="1"/>
          </p:nvPr>
        </p:nvSpPr>
        <p:spPr/>
        <p:txBody>
          <a:bodyPr/>
          <a:lstStyle/>
          <a:p>
            <a:endParaRPr lang="nl-BE"/>
          </a:p>
        </p:txBody>
      </p:sp>
    </p:spTree>
    <p:extLst>
      <p:ext uri="{BB962C8B-B14F-4D97-AF65-F5344CB8AC3E}">
        <p14:creationId xmlns:p14="http://schemas.microsoft.com/office/powerpoint/2010/main" val="28272266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Rationalisatie van structuren</a:t>
            </a:r>
          </a:p>
        </p:txBody>
      </p:sp>
      <p:graphicFrame>
        <p:nvGraphicFramePr>
          <p:cNvPr id="7" name="Tijdelijke aanduiding voor inhoud 6"/>
          <p:cNvGraphicFramePr>
            <a:graphicFrameLocks noGrp="1"/>
          </p:cNvGraphicFramePr>
          <p:nvPr>
            <p:ph idx="1"/>
            <p:extLst>
              <p:ext uri="{D42A27DB-BD31-4B8C-83A1-F6EECF244321}">
                <p14:modId xmlns:p14="http://schemas.microsoft.com/office/powerpoint/2010/main" val="2721610887"/>
              </p:ext>
            </p:extLst>
          </p:nvPr>
        </p:nvGraphicFramePr>
        <p:xfrm>
          <a:off x="720001" y="1772816"/>
          <a:ext cx="4068023" cy="4248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jdelijke aanduiding voor datum 3"/>
          <p:cNvSpPr>
            <a:spLocks noGrp="1"/>
          </p:cNvSpPr>
          <p:nvPr>
            <p:ph type="dt" sz="half" idx="10"/>
          </p:nvPr>
        </p:nvSpPr>
        <p:spPr/>
        <p:txBody>
          <a:bodyPr/>
          <a:lstStyle/>
          <a:p>
            <a:fld id="{F7E82108-348F-48F3-8EC3-5B21A1596D99}" type="datetime3">
              <a:rPr lang="nl-BE" smtClean="0"/>
              <a:t>23.09.17</a:t>
            </a:fld>
            <a:endParaRPr lang="en-GB"/>
          </a:p>
        </p:txBody>
      </p:sp>
      <p:sp>
        <p:nvSpPr>
          <p:cNvPr id="5" name="Tijdelijke aanduiding voor voettekst 4"/>
          <p:cNvSpPr>
            <a:spLocks noGrp="1"/>
          </p:cNvSpPr>
          <p:nvPr>
            <p:ph type="ftr" sz="quarter" idx="11"/>
          </p:nvPr>
        </p:nvSpPr>
        <p:spPr/>
        <p:txBody>
          <a:bodyPr/>
          <a:lstStyle/>
          <a:p>
            <a:r>
              <a:rPr lang="en-GB"/>
              <a:t>Agentschap Zorg en Gezondheid</a:t>
            </a:r>
          </a:p>
        </p:txBody>
      </p:sp>
      <p:sp>
        <p:nvSpPr>
          <p:cNvPr id="6" name="Tijdelijke aanduiding voor dianummer 5"/>
          <p:cNvSpPr>
            <a:spLocks noGrp="1"/>
          </p:cNvSpPr>
          <p:nvPr>
            <p:ph type="sldNum" sz="quarter" idx="12"/>
          </p:nvPr>
        </p:nvSpPr>
        <p:spPr/>
        <p:txBody>
          <a:bodyPr/>
          <a:lstStyle/>
          <a:p>
            <a:fld id="{B7E07145-3DEC-4101-B6F0-96A308288BCA}" type="slidenum">
              <a:rPr lang="en-GB" smtClean="0"/>
              <a:t>30</a:t>
            </a:fld>
            <a:endParaRPr lang="en-GB"/>
          </a:p>
        </p:txBody>
      </p:sp>
      <p:sp>
        <p:nvSpPr>
          <p:cNvPr id="13" name="Tekstvak 12"/>
          <p:cNvSpPr txBox="1"/>
          <p:nvPr/>
        </p:nvSpPr>
        <p:spPr>
          <a:xfrm>
            <a:off x="5724128" y="4797152"/>
            <a:ext cx="3067084" cy="1384995"/>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nl-BE" sz="1400"/>
              <a:t>Samenwerkingsinitiatieven Eerstelijnsgezondheidszorg (SEL) </a:t>
            </a:r>
          </a:p>
          <a:p>
            <a:pPr marL="285750" indent="-285750">
              <a:buFont typeface="Arial" panose="020B0604020202020204" pitchFamily="34" charset="0"/>
              <a:buChar char="•"/>
            </a:pPr>
            <a:r>
              <a:rPr lang="nl-BE" sz="1400"/>
              <a:t>Geïntegreerde Diensten Thuisverzorging (GDT)</a:t>
            </a:r>
          </a:p>
          <a:p>
            <a:pPr marL="285750" indent="-285750">
              <a:buFont typeface="Arial" panose="020B0604020202020204" pitchFamily="34" charset="0"/>
              <a:buChar char="•"/>
            </a:pPr>
            <a:r>
              <a:rPr lang="nl-BE" sz="1400"/>
              <a:t>Lokale Multidisciplinaire Netwerken (LMN)</a:t>
            </a:r>
            <a:endParaRPr lang="nl-BE"/>
          </a:p>
        </p:txBody>
      </p:sp>
      <p:cxnSp>
        <p:nvCxnSpPr>
          <p:cNvPr id="15" name="Rechte verbindingslijn met pijl 14"/>
          <p:cNvCxnSpPr/>
          <p:nvPr/>
        </p:nvCxnSpPr>
        <p:spPr>
          <a:xfrm flipH="1">
            <a:off x="3419872" y="5157192"/>
            <a:ext cx="216024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7" name="Tekstvak 16"/>
          <p:cNvSpPr txBox="1"/>
          <p:nvPr/>
        </p:nvSpPr>
        <p:spPr>
          <a:xfrm>
            <a:off x="5726617" y="2772245"/>
            <a:ext cx="3067084" cy="1815882"/>
          </a:xfrm>
          <a:prstGeom prst="rect">
            <a:avLst/>
          </a:prstGeom>
          <a:solidFill>
            <a:schemeClr val="accent2">
              <a:lumMod val="40000"/>
              <a:lumOff val="60000"/>
            </a:schemeClr>
          </a:solidFill>
        </p:spPr>
        <p:txBody>
          <a:bodyPr wrap="square" rtlCol="0">
            <a:spAutoFit/>
          </a:bodyPr>
          <a:lstStyle/>
          <a:p>
            <a:pPr marL="285750" indent="-285750">
              <a:buFont typeface="Arial" panose="020B0604020202020204" pitchFamily="34" charset="0"/>
              <a:buChar char="•"/>
            </a:pPr>
            <a:r>
              <a:rPr lang="nl-BE" sz="1400"/>
              <a:t>Logo’s</a:t>
            </a:r>
          </a:p>
          <a:p>
            <a:pPr marL="285750" indent="-285750">
              <a:buFont typeface="Arial" panose="020B0604020202020204" pitchFamily="34" charset="0"/>
              <a:buChar char="•"/>
            </a:pPr>
            <a:r>
              <a:rPr lang="nl-BE" sz="1400"/>
              <a:t>Palliatieve netwerken en samenwerkingsverbanden</a:t>
            </a:r>
          </a:p>
          <a:p>
            <a:pPr marL="285750" indent="-285750">
              <a:buFont typeface="Arial" panose="020B0604020202020204" pitchFamily="34" charset="0"/>
              <a:buChar char="•"/>
            </a:pPr>
            <a:r>
              <a:rPr lang="nl-BE" sz="1400"/>
              <a:t>MBE palliatieve verzorging</a:t>
            </a:r>
          </a:p>
          <a:p>
            <a:pPr marL="285750" indent="-285750">
              <a:buFont typeface="Arial" panose="020B0604020202020204" pitchFamily="34" charset="0"/>
              <a:buChar char="•"/>
            </a:pPr>
            <a:r>
              <a:rPr lang="nl-BE" sz="1400"/>
              <a:t>Regionale expertisecentra dementie</a:t>
            </a:r>
          </a:p>
          <a:p>
            <a:pPr marL="285750" indent="-285750">
              <a:buFont typeface="Arial" panose="020B0604020202020204" pitchFamily="34" charset="0"/>
              <a:buChar char="•"/>
            </a:pPr>
            <a:r>
              <a:rPr lang="nl-BE" sz="1400"/>
              <a:t>Overlegplatforms geestelijke gezondheid</a:t>
            </a:r>
            <a:endParaRPr lang="nl-BE"/>
          </a:p>
        </p:txBody>
      </p:sp>
      <p:cxnSp>
        <p:nvCxnSpPr>
          <p:cNvPr id="18" name="Rechte verbindingslijn met pijl 17"/>
          <p:cNvCxnSpPr/>
          <p:nvPr/>
        </p:nvCxnSpPr>
        <p:spPr>
          <a:xfrm flipH="1">
            <a:off x="3456304" y="3680186"/>
            <a:ext cx="216024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 name="Rechthoek 2"/>
          <p:cNvSpPr/>
          <p:nvPr/>
        </p:nvSpPr>
        <p:spPr>
          <a:xfrm>
            <a:off x="5724128" y="1795810"/>
            <a:ext cx="3064595" cy="77317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nl-BE" sz="1400">
                <a:solidFill>
                  <a:srgbClr val="FFFFFF"/>
                </a:solidFill>
              </a:rPr>
              <a:t>Eénlijn.be</a:t>
            </a:r>
          </a:p>
          <a:p>
            <a:pPr marL="285750" indent="-285750">
              <a:buFont typeface="Arial" panose="020B0604020202020204" pitchFamily="34" charset="0"/>
              <a:buChar char="•"/>
            </a:pPr>
            <a:r>
              <a:rPr lang="nl-BE" sz="1400">
                <a:solidFill>
                  <a:srgbClr val="FFFFFF"/>
                </a:solidFill>
              </a:rPr>
              <a:t>Expertisepunt Mantelzorg</a:t>
            </a:r>
          </a:p>
          <a:p>
            <a:pPr marL="285750" indent="-285750">
              <a:buFont typeface="Arial" panose="020B0604020202020204" pitchFamily="34" charset="0"/>
              <a:buChar char="•"/>
            </a:pPr>
            <a:r>
              <a:rPr lang="nl-BE" sz="1400">
                <a:solidFill>
                  <a:srgbClr val="FFFFFF"/>
                </a:solidFill>
              </a:rPr>
              <a:t>Samenwerkingsplatform ELGZ</a:t>
            </a:r>
          </a:p>
        </p:txBody>
      </p:sp>
      <p:cxnSp>
        <p:nvCxnSpPr>
          <p:cNvPr id="9" name="Rechte verbindingslijn met pijl 8"/>
          <p:cNvCxnSpPr/>
          <p:nvPr/>
        </p:nvCxnSpPr>
        <p:spPr>
          <a:xfrm flipH="1">
            <a:off x="3456304" y="2276872"/>
            <a:ext cx="216024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035187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Hoe </a:t>
            </a:r>
            <a:r>
              <a:rPr lang="en-GB" err="1"/>
              <a:t>veranderen</a:t>
            </a:r>
            <a:r>
              <a:rPr lang="en-GB"/>
              <a:t>?</a:t>
            </a: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971903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Randvoorwaarden scheppen</a:t>
            </a:r>
          </a:p>
        </p:txBody>
      </p:sp>
      <p:sp>
        <p:nvSpPr>
          <p:cNvPr id="3" name="Tijdelijke aanduiding voor inhoud 2"/>
          <p:cNvSpPr>
            <a:spLocks noGrp="1"/>
          </p:cNvSpPr>
          <p:nvPr>
            <p:ph idx="1"/>
          </p:nvPr>
        </p:nvSpPr>
        <p:spPr/>
        <p:txBody>
          <a:bodyPr vert="horz" lIns="0" tIns="0" rIns="0" bIns="0" rtlCol="0" anchor="t">
            <a:normAutofit/>
          </a:bodyPr>
          <a:lstStyle/>
          <a:p>
            <a:r>
              <a:rPr lang="nl-BE" dirty="0"/>
              <a:t>Basisopleiding en permanente vorming - onderwijs</a:t>
            </a:r>
          </a:p>
          <a:p>
            <a:r>
              <a:rPr lang="nl-BE" dirty="0"/>
              <a:t>Zorgcapaciteit</a:t>
            </a:r>
          </a:p>
          <a:p>
            <a:pPr lvl="1"/>
            <a:r>
              <a:rPr lang="nl-BE" dirty="0"/>
              <a:t>Erkennen van zorgberoepen</a:t>
            </a:r>
          </a:p>
          <a:p>
            <a:pPr lvl="1"/>
            <a:r>
              <a:rPr lang="nl-BE" dirty="0"/>
              <a:t>Goed doordachte opleidingen van nieuwe gezondheidszorgberoepen</a:t>
            </a:r>
          </a:p>
          <a:p>
            <a:pPr lvl="1"/>
            <a:r>
              <a:rPr lang="nl-BE" dirty="0"/>
              <a:t>Meer (en duidelijke) differentiatie van gezondheidszorgberoepen</a:t>
            </a:r>
          </a:p>
          <a:p>
            <a:r>
              <a:rPr lang="nl-BE" dirty="0"/>
              <a:t>Eerstelijnspraktijkvormen ondersteunen – na evaluatie Impulsfonds actualiseren</a:t>
            </a:r>
          </a:p>
          <a:p>
            <a:r>
              <a:rPr lang="nl-BE" dirty="0"/>
              <a:t>Digitalisering verder uitbouwen: </a:t>
            </a:r>
            <a:r>
              <a:rPr lang="nl-BE" dirty="0">
                <a:hlinkClick r:id="rId3"/>
              </a:rPr>
              <a:t>Vitalink</a:t>
            </a:r>
            <a:r>
              <a:rPr lang="nl-BE" dirty="0"/>
              <a:t>, journaal, agenda</a:t>
            </a:r>
          </a:p>
          <a:p>
            <a:r>
              <a:rPr lang="nl-BE" dirty="0"/>
              <a:t>Innovatie en ondernemerschap: studie Federatie Vrije Beroepen</a:t>
            </a:r>
          </a:p>
          <a:p>
            <a:r>
              <a:rPr lang="nl-BE" dirty="0"/>
              <a:t>Klachtenbeleid</a:t>
            </a:r>
          </a:p>
          <a:p>
            <a:r>
              <a:rPr lang="nl-BE" dirty="0"/>
              <a:t>Financiering van de eerste lijn</a:t>
            </a:r>
          </a:p>
          <a:p>
            <a:endParaRPr lang="nl-BE" dirty="0"/>
          </a:p>
          <a:p>
            <a:endParaRPr lang="nl-BE" dirty="0"/>
          </a:p>
        </p:txBody>
      </p:sp>
      <p:sp>
        <p:nvSpPr>
          <p:cNvPr id="4" name="Tijdelijke aanduiding voor datum 3"/>
          <p:cNvSpPr>
            <a:spLocks noGrp="1"/>
          </p:cNvSpPr>
          <p:nvPr>
            <p:ph type="dt" sz="half" idx="10"/>
          </p:nvPr>
        </p:nvSpPr>
        <p:spPr/>
        <p:txBody>
          <a:bodyPr/>
          <a:lstStyle/>
          <a:p>
            <a:fld id="{F7E82108-348F-48F3-8EC3-5B21A1596D99}" type="datetime3">
              <a:rPr lang="nl-BE" smtClean="0"/>
              <a:t>23.09.17</a:t>
            </a:fld>
            <a:endParaRPr lang="en-GB"/>
          </a:p>
        </p:txBody>
      </p:sp>
      <p:sp>
        <p:nvSpPr>
          <p:cNvPr id="5" name="Tijdelijke aanduiding voor voettekst 4"/>
          <p:cNvSpPr>
            <a:spLocks noGrp="1"/>
          </p:cNvSpPr>
          <p:nvPr>
            <p:ph type="ftr" sz="quarter" idx="11"/>
          </p:nvPr>
        </p:nvSpPr>
        <p:spPr/>
        <p:txBody>
          <a:bodyPr/>
          <a:lstStyle/>
          <a:p>
            <a:r>
              <a:rPr lang="en-GB"/>
              <a:t>Agentschap Zorg en Gezondheid</a:t>
            </a:r>
          </a:p>
        </p:txBody>
      </p:sp>
      <p:sp>
        <p:nvSpPr>
          <p:cNvPr id="6" name="Tijdelijke aanduiding voor dianummer 5"/>
          <p:cNvSpPr>
            <a:spLocks noGrp="1"/>
          </p:cNvSpPr>
          <p:nvPr>
            <p:ph type="sldNum" sz="quarter" idx="12"/>
          </p:nvPr>
        </p:nvSpPr>
        <p:spPr/>
        <p:txBody>
          <a:bodyPr/>
          <a:lstStyle/>
          <a:p>
            <a:fld id="{B7E07145-3DEC-4101-B6F0-96A308288BCA}" type="slidenum">
              <a:rPr lang="en-GB" smtClean="0"/>
              <a:t>32</a:t>
            </a:fld>
            <a:endParaRPr lang="en-GB"/>
          </a:p>
        </p:txBody>
      </p:sp>
    </p:spTree>
    <p:extLst>
      <p:ext uri="{BB962C8B-B14F-4D97-AF65-F5344CB8AC3E}">
        <p14:creationId xmlns:p14="http://schemas.microsoft.com/office/powerpoint/2010/main" val="11048131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transitie</a:t>
            </a:r>
          </a:p>
        </p:txBody>
      </p:sp>
      <p:sp>
        <p:nvSpPr>
          <p:cNvPr id="3" name="Tijdelijke aanduiding voor inhoud 2"/>
          <p:cNvSpPr>
            <a:spLocks noGrp="1"/>
          </p:cNvSpPr>
          <p:nvPr>
            <p:ph idx="1"/>
          </p:nvPr>
        </p:nvSpPr>
        <p:spPr>
          <a:xfrm>
            <a:off x="676275" y="1390650"/>
            <a:ext cx="8064000" cy="4896544"/>
          </a:xfrm>
        </p:spPr>
        <p:txBody>
          <a:bodyPr vert="horz" lIns="0" tIns="0" rIns="0" bIns="0" rtlCol="0" anchor="t">
            <a:normAutofit/>
          </a:bodyPr>
          <a:lstStyle/>
          <a:p>
            <a:r>
              <a:rPr lang="nl-BE" sz="2000" dirty="0"/>
              <a:t>Opmaak actieplan </a:t>
            </a:r>
            <a:r>
              <a:rPr lang="nl-BE" sz="2000" dirty="0" err="1"/>
              <a:t>olv</a:t>
            </a:r>
            <a:r>
              <a:rPr lang="nl-BE" sz="2000" dirty="0"/>
              <a:t> programmamanagement</a:t>
            </a:r>
            <a:endParaRPr lang="nl-NL" sz="2000" dirty="0"/>
          </a:p>
          <a:p>
            <a:r>
              <a:rPr lang="nl-BE" sz="2000" dirty="0"/>
              <a:t>Vorming eerstelijnszones</a:t>
            </a:r>
          </a:p>
          <a:p>
            <a:r>
              <a:rPr lang="nl-BE" sz="2000" dirty="0"/>
              <a:t>Regelgeving voorbereiden</a:t>
            </a:r>
          </a:p>
          <a:p>
            <a:r>
              <a:rPr lang="nl-BE" sz="2000" dirty="0"/>
              <a:t>Regionale zorgzones</a:t>
            </a:r>
          </a:p>
          <a:p>
            <a:r>
              <a:rPr lang="nl-BE" sz="2000" dirty="0" smtClean="0"/>
              <a:t>Afstemming </a:t>
            </a:r>
            <a:r>
              <a:rPr lang="nl-BE" sz="2000" dirty="0"/>
              <a:t>tussen de verschillende bewegingen</a:t>
            </a:r>
          </a:p>
          <a:p>
            <a:r>
              <a:rPr lang="nl-BE" sz="2000" dirty="0"/>
              <a:t>Ondersteuning transitie op het terrein </a:t>
            </a:r>
          </a:p>
          <a:p>
            <a:pPr marL="271463" lvl="1" indent="0">
              <a:buNone/>
            </a:pPr>
            <a:r>
              <a:rPr lang="nl-BE" dirty="0" err="1" smtClean="0"/>
              <a:t>Oa</a:t>
            </a:r>
            <a:r>
              <a:rPr lang="nl-BE" dirty="0" smtClean="0"/>
              <a:t> door </a:t>
            </a:r>
            <a:r>
              <a:rPr lang="nl-BE" dirty="0"/>
              <a:t>transitiecoaches</a:t>
            </a:r>
          </a:p>
          <a:p>
            <a:pPr marL="0" indent="0">
              <a:buNone/>
            </a:pPr>
            <a:endParaRPr lang="nl-BE" dirty="0"/>
          </a:p>
          <a:p>
            <a:endParaRPr lang="nl-BE" dirty="0"/>
          </a:p>
        </p:txBody>
      </p:sp>
      <p:sp>
        <p:nvSpPr>
          <p:cNvPr id="4" name="Tijdelijke aanduiding voor datum 3"/>
          <p:cNvSpPr>
            <a:spLocks noGrp="1"/>
          </p:cNvSpPr>
          <p:nvPr>
            <p:ph type="dt" sz="half" idx="10"/>
          </p:nvPr>
        </p:nvSpPr>
        <p:spPr/>
        <p:txBody>
          <a:bodyPr/>
          <a:lstStyle/>
          <a:p>
            <a:fld id="{F7E82108-348F-48F3-8EC3-5B21A1596D99}" type="datetime3">
              <a:rPr lang="nl-BE" smtClean="0"/>
              <a:t>23.09.17</a:t>
            </a:fld>
            <a:endParaRPr lang="en-GB"/>
          </a:p>
        </p:txBody>
      </p:sp>
      <p:sp>
        <p:nvSpPr>
          <p:cNvPr id="5" name="Tijdelijke aanduiding voor voettekst 4"/>
          <p:cNvSpPr>
            <a:spLocks noGrp="1"/>
          </p:cNvSpPr>
          <p:nvPr>
            <p:ph type="ftr" sz="quarter" idx="11"/>
          </p:nvPr>
        </p:nvSpPr>
        <p:spPr/>
        <p:txBody>
          <a:bodyPr/>
          <a:lstStyle/>
          <a:p>
            <a:r>
              <a:rPr lang="en-GB"/>
              <a:t>Agentschap Zorg en Gezondheid</a:t>
            </a:r>
          </a:p>
        </p:txBody>
      </p:sp>
      <p:sp>
        <p:nvSpPr>
          <p:cNvPr id="6" name="Tijdelijke aanduiding voor dianummer 5"/>
          <p:cNvSpPr>
            <a:spLocks noGrp="1"/>
          </p:cNvSpPr>
          <p:nvPr>
            <p:ph type="sldNum" sz="quarter" idx="12"/>
          </p:nvPr>
        </p:nvSpPr>
        <p:spPr/>
        <p:txBody>
          <a:bodyPr/>
          <a:lstStyle/>
          <a:p>
            <a:fld id="{B7E07145-3DEC-4101-B6F0-96A308288BCA}" type="slidenum">
              <a:rPr lang="en-GB" smtClean="0"/>
              <a:t>33</a:t>
            </a:fld>
            <a:endParaRPr lang="en-GB"/>
          </a:p>
        </p:txBody>
      </p:sp>
      <p:pic>
        <p:nvPicPr>
          <p:cNvPr id="11" name="Afbeelding 10"/>
          <p:cNvPicPr>
            <a:picLocks noChangeAspect="1"/>
          </p:cNvPicPr>
          <p:nvPr/>
        </p:nvPicPr>
        <p:blipFill>
          <a:blip r:embed="rId2"/>
          <a:stretch>
            <a:fillRect/>
          </a:stretch>
        </p:blipFill>
        <p:spPr>
          <a:xfrm>
            <a:off x="3670128" y="1223124"/>
            <a:ext cx="4791871" cy="4901609"/>
          </a:xfrm>
          <a:prstGeom prst="rect">
            <a:avLst/>
          </a:prstGeom>
        </p:spPr>
      </p:pic>
    </p:spTree>
    <p:extLst>
      <p:ext uri="{BB962C8B-B14F-4D97-AF65-F5344CB8AC3E}">
        <p14:creationId xmlns:p14="http://schemas.microsoft.com/office/powerpoint/2010/main" val="20470112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err="1"/>
              <a:t>Vragen</a:t>
            </a:r>
            <a:r>
              <a:rPr lang="en-GB"/>
              <a:t>?</a:t>
            </a:r>
          </a:p>
        </p:txBody>
      </p:sp>
      <p:sp>
        <p:nvSpPr>
          <p:cNvPr id="3" name="Text Placeholder 2"/>
          <p:cNvSpPr>
            <a:spLocks noGrp="1"/>
          </p:cNvSpPr>
          <p:nvPr>
            <p:ph type="body" idx="1"/>
          </p:nvPr>
        </p:nvSpPr>
        <p:spPr>
          <a:xfrm>
            <a:off x="722313" y="2708920"/>
            <a:ext cx="7772400" cy="2180321"/>
          </a:xfrm>
        </p:spPr>
        <p:txBody>
          <a:bodyPr>
            <a:normAutofit/>
          </a:bodyPr>
          <a:lstStyle/>
          <a:p>
            <a:r>
              <a:rPr lang="en-GB" dirty="0" smtClean="0">
                <a:hlinkClick r:id="rId2"/>
              </a:rPr>
              <a:t>eerstelijn@zorg-en-gezondheid.be</a:t>
            </a:r>
            <a:endParaRPr lang="en-GB" dirty="0" smtClean="0"/>
          </a:p>
          <a:p>
            <a:endParaRPr lang="en-GB" dirty="0"/>
          </a:p>
          <a:p>
            <a:r>
              <a:rPr lang="en-GB" dirty="0" smtClean="0">
                <a:solidFill>
                  <a:schemeClr val="tx1"/>
                </a:solidFill>
              </a:rPr>
              <a:t>www.zorg-en-gezondheid.be/reorganisatie-van-de-eerstelijnszorg-in-vlaanderen</a:t>
            </a:r>
            <a:endParaRPr lang="en-GB" dirty="0">
              <a:solidFill>
                <a:schemeClr val="tx1"/>
              </a:solidFill>
            </a:endParaRPr>
          </a:p>
        </p:txBody>
      </p:sp>
    </p:spTree>
    <p:extLst>
      <p:ext uri="{BB962C8B-B14F-4D97-AF65-F5344CB8AC3E}">
        <p14:creationId xmlns:p14="http://schemas.microsoft.com/office/powerpoint/2010/main" val="457690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err="1"/>
              <a:t>uitdagingen</a:t>
            </a:r>
            <a:endParaRPr lang="en-GB"/>
          </a:p>
        </p:txBody>
      </p:sp>
      <p:sp>
        <p:nvSpPr>
          <p:cNvPr id="3" name="Content Placeholder 2"/>
          <p:cNvSpPr>
            <a:spLocks noGrp="1"/>
          </p:cNvSpPr>
          <p:nvPr>
            <p:ph idx="1"/>
          </p:nvPr>
        </p:nvSpPr>
        <p:spPr/>
        <p:txBody>
          <a:bodyPr vert="horz" lIns="0" tIns="0" rIns="0" bIns="0" rtlCol="0" anchor="t">
            <a:normAutofit/>
          </a:bodyPr>
          <a:lstStyle/>
          <a:p>
            <a:r>
              <a:rPr lang="en-GB" dirty="0" err="1"/>
              <a:t>Demografische</a:t>
            </a:r>
            <a:r>
              <a:rPr lang="en-GB" dirty="0"/>
              <a:t> en </a:t>
            </a:r>
            <a:r>
              <a:rPr lang="en-GB" dirty="0" err="1"/>
              <a:t>epidemiologische</a:t>
            </a:r>
            <a:r>
              <a:rPr lang="en-GB" dirty="0"/>
              <a:t> </a:t>
            </a:r>
            <a:r>
              <a:rPr lang="en-GB" dirty="0" err="1"/>
              <a:t>ontwikkelingen</a:t>
            </a:r>
            <a:r>
              <a:rPr lang="en-GB" dirty="0"/>
              <a:t>: </a:t>
            </a:r>
            <a:r>
              <a:rPr lang="en-GB" dirty="0" err="1"/>
              <a:t>vergrijzing</a:t>
            </a:r>
            <a:r>
              <a:rPr lang="en-GB" dirty="0"/>
              <a:t> en </a:t>
            </a:r>
            <a:r>
              <a:rPr lang="en-GB" dirty="0" err="1"/>
              <a:t>multimorbiditeit</a:t>
            </a:r>
            <a:endParaRPr lang="en-GB" dirty="0"/>
          </a:p>
          <a:p>
            <a:r>
              <a:rPr lang="en-GB" dirty="0" err="1"/>
              <a:t>Wetenschappelijke</a:t>
            </a:r>
            <a:r>
              <a:rPr lang="en-GB" dirty="0"/>
              <a:t> en </a:t>
            </a:r>
            <a:r>
              <a:rPr lang="en-GB" dirty="0" err="1"/>
              <a:t>technologische</a:t>
            </a:r>
            <a:r>
              <a:rPr lang="en-GB" dirty="0"/>
              <a:t> </a:t>
            </a:r>
            <a:r>
              <a:rPr lang="en-GB" dirty="0" err="1" smtClean="0"/>
              <a:t>ontwikkelingen</a:t>
            </a:r>
            <a:endParaRPr lang="en-GB" dirty="0" smtClean="0"/>
          </a:p>
          <a:p>
            <a:r>
              <a:rPr lang="en-GB" dirty="0" err="1" smtClean="0"/>
              <a:t>Sociaal-culturele</a:t>
            </a:r>
            <a:r>
              <a:rPr lang="en-GB" dirty="0" smtClean="0"/>
              <a:t> </a:t>
            </a:r>
            <a:r>
              <a:rPr lang="en-GB" dirty="0" err="1"/>
              <a:t>ontwikkelingen</a:t>
            </a:r>
            <a:r>
              <a:rPr lang="en-GB" dirty="0"/>
              <a:t>: </a:t>
            </a:r>
          </a:p>
          <a:p>
            <a:pPr lvl="1"/>
            <a:r>
              <a:rPr lang="en-GB" dirty="0"/>
              <a:t>work-life </a:t>
            </a:r>
            <a:r>
              <a:rPr lang="en-GB" dirty="0" err="1"/>
              <a:t>balans</a:t>
            </a:r>
            <a:r>
              <a:rPr lang="en-GB" dirty="0"/>
              <a:t> </a:t>
            </a:r>
            <a:r>
              <a:rPr lang="en-GB" dirty="0" err="1"/>
              <a:t>bij</a:t>
            </a:r>
            <a:r>
              <a:rPr lang="en-GB" dirty="0"/>
              <a:t> </a:t>
            </a:r>
            <a:r>
              <a:rPr lang="en-GB" dirty="0" err="1"/>
              <a:t>zorgverstrekkers</a:t>
            </a:r>
            <a:endParaRPr lang="en-GB" dirty="0"/>
          </a:p>
          <a:p>
            <a:pPr lvl="1"/>
            <a:r>
              <a:rPr lang="en-GB" dirty="0" err="1" smtClean="0"/>
              <a:t>kwaliteit</a:t>
            </a:r>
            <a:endParaRPr lang="en-GB" dirty="0"/>
          </a:p>
          <a:p>
            <a:pPr lvl="1"/>
            <a:r>
              <a:rPr lang="en-GB" dirty="0" err="1"/>
              <a:t>diversiteit</a:t>
            </a:r>
            <a:r>
              <a:rPr lang="en-GB" dirty="0"/>
              <a:t> en </a:t>
            </a:r>
            <a:r>
              <a:rPr lang="en-GB" dirty="0" err="1"/>
              <a:t>kritische</a:t>
            </a:r>
            <a:r>
              <a:rPr lang="en-GB" dirty="0"/>
              <a:t> </a:t>
            </a:r>
            <a:r>
              <a:rPr lang="en-GB" dirty="0" err="1"/>
              <a:t>ingesteldheid</a:t>
            </a:r>
            <a:endParaRPr lang="en-GB" dirty="0"/>
          </a:p>
          <a:p>
            <a:pPr lvl="1"/>
            <a:r>
              <a:rPr lang="en-GB" dirty="0"/>
              <a:t>complex </a:t>
            </a:r>
            <a:r>
              <a:rPr lang="en-GB" dirty="0" err="1"/>
              <a:t>zorglandschap</a:t>
            </a:r>
            <a:r>
              <a:rPr lang="en-GB" dirty="0"/>
              <a:t> voor </a:t>
            </a:r>
            <a:r>
              <a:rPr lang="en-GB" dirty="0" err="1"/>
              <a:t>zorggebruiker</a:t>
            </a:r>
            <a:r>
              <a:rPr lang="en-GB" dirty="0"/>
              <a:t> die </a:t>
            </a:r>
            <a:r>
              <a:rPr lang="en-GB" dirty="0" err="1"/>
              <a:t>eigen</a:t>
            </a:r>
            <a:r>
              <a:rPr lang="en-GB" dirty="0"/>
              <a:t> </a:t>
            </a:r>
            <a:r>
              <a:rPr lang="en-GB" dirty="0" err="1"/>
              <a:t>zorgregie</a:t>
            </a:r>
            <a:r>
              <a:rPr lang="en-GB" dirty="0"/>
              <a:t> </a:t>
            </a:r>
            <a:r>
              <a:rPr lang="en-GB" dirty="0" err="1"/>
              <a:t>wil</a:t>
            </a:r>
            <a:endParaRPr lang="en-GB" dirty="0"/>
          </a:p>
          <a:p>
            <a:r>
              <a:rPr lang="en-GB" dirty="0" err="1"/>
              <a:t>Sociaal-economische</a:t>
            </a:r>
            <a:r>
              <a:rPr lang="en-GB" dirty="0"/>
              <a:t> </a:t>
            </a:r>
            <a:r>
              <a:rPr lang="en-GB" dirty="0" err="1"/>
              <a:t>ontwikkelingen</a:t>
            </a:r>
            <a:r>
              <a:rPr lang="en-GB" dirty="0"/>
              <a:t>: </a:t>
            </a:r>
            <a:r>
              <a:rPr lang="en-GB" dirty="0" err="1"/>
              <a:t>budgetschaarste</a:t>
            </a:r>
            <a:r>
              <a:rPr lang="en-GB" dirty="0"/>
              <a:t>, </a:t>
            </a:r>
            <a:r>
              <a:rPr lang="en-GB" dirty="0" err="1"/>
              <a:t>gezondheidskloof</a:t>
            </a:r>
            <a:endParaRPr lang="en-GB" dirty="0"/>
          </a:p>
          <a:p>
            <a:r>
              <a:rPr lang="en-GB" dirty="0" err="1"/>
              <a:t>Inkantelen</a:t>
            </a:r>
            <a:r>
              <a:rPr lang="en-GB" dirty="0"/>
              <a:t> </a:t>
            </a:r>
            <a:r>
              <a:rPr lang="en-GB" dirty="0" err="1"/>
              <a:t>nieuwe</a:t>
            </a:r>
            <a:r>
              <a:rPr lang="en-GB" dirty="0"/>
              <a:t> </a:t>
            </a:r>
            <a:r>
              <a:rPr lang="en-GB" dirty="0" err="1"/>
              <a:t>bevoegdheden</a:t>
            </a:r>
            <a:r>
              <a:rPr lang="en-GB" dirty="0"/>
              <a:t> </a:t>
            </a:r>
            <a:r>
              <a:rPr lang="en-GB" dirty="0" err="1"/>
              <a:t>staatshervorming</a:t>
            </a:r>
            <a:endParaRPr lang="en-GB" dirty="0"/>
          </a:p>
        </p:txBody>
      </p:sp>
      <p:sp>
        <p:nvSpPr>
          <p:cNvPr id="4" name="Date Placeholder 3"/>
          <p:cNvSpPr>
            <a:spLocks noGrp="1"/>
          </p:cNvSpPr>
          <p:nvPr>
            <p:ph type="dt" sz="half" idx="10"/>
          </p:nvPr>
        </p:nvSpPr>
        <p:spPr/>
        <p:txBody>
          <a:bodyPr/>
          <a:lstStyle/>
          <a:p>
            <a:fld id="{F7E82108-348F-48F3-8EC3-5B21A1596D99}" type="datetime3">
              <a:rPr lang="nl-BE" smtClean="0"/>
              <a:t>23.09.17</a:t>
            </a:fld>
            <a:endParaRPr lang="en-GB"/>
          </a:p>
        </p:txBody>
      </p:sp>
      <p:sp>
        <p:nvSpPr>
          <p:cNvPr id="5" name="Footer Placeholder 4"/>
          <p:cNvSpPr>
            <a:spLocks noGrp="1"/>
          </p:cNvSpPr>
          <p:nvPr>
            <p:ph type="ftr" sz="quarter" idx="11"/>
          </p:nvPr>
        </p:nvSpPr>
        <p:spPr/>
        <p:txBody>
          <a:bodyPr/>
          <a:lstStyle/>
          <a:p>
            <a:r>
              <a:rPr lang="en-GB"/>
              <a:t>Agentschap Zorg en Gezondheid</a:t>
            </a:r>
          </a:p>
        </p:txBody>
      </p:sp>
      <p:sp>
        <p:nvSpPr>
          <p:cNvPr id="6" name="Slide Number Placeholder 5"/>
          <p:cNvSpPr>
            <a:spLocks noGrp="1"/>
          </p:cNvSpPr>
          <p:nvPr>
            <p:ph type="sldNum" sz="quarter" idx="12"/>
          </p:nvPr>
        </p:nvSpPr>
        <p:spPr/>
        <p:txBody>
          <a:bodyPr/>
          <a:lstStyle/>
          <a:p>
            <a:fld id="{B7E07145-3DEC-4101-B6F0-96A308288BCA}" type="slidenum">
              <a:rPr lang="en-GB" smtClean="0"/>
              <a:t>4</a:t>
            </a:fld>
            <a:endParaRPr lang="en-GB"/>
          </a:p>
        </p:txBody>
      </p:sp>
    </p:spTree>
    <p:extLst>
      <p:ext uri="{BB962C8B-B14F-4D97-AF65-F5344CB8AC3E}">
        <p14:creationId xmlns:p14="http://schemas.microsoft.com/office/powerpoint/2010/main" val="1046685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atin typeface="Calibri"/>
              </a:rPr>
              <a:t>WHO en geïntegreerde zorg</a:t>
            </a:r>
          </a:p>
        </p:txBody>
      </p:sp>
      <p:sp>
        <p:nvSpPr>
          <p:cNvPr id="4" name="Tijdelijke aanduiding voor datum 3"/>
          <p:cNvSpPr>
            <a:spLocks noGrp="1"/>
          </p:cNvSpPr>
          <p:nvPr>
            <p:ph type="dt" sz="half" idx="10"/>
          </p:nvPr>
        </p:nvSpPr>
        <p:spPr/>
        <p:txBody>
          <a:bodyPr/>
          <a:lstStyle/>
          <a:p>
            <a:fld id="{F7E82108-348F-48F3-8EC3-5B21A1596D99}" type="datetime3">
              <a:rPr lang="nl-BE" smtClean="0"/>
              <a:t>23.09.17</a:t>
            </a:fld>
            <a:endParaRPr lang="en-GB"/>
          </a:p>
        </p:txBody>
      </p:sp>
      <p:sp>
        <p:nvSpPr>
          <p:cNvPr id="5" name="Tijdelijke aanduiding voor voettekst 4"/>
          <p:cNvSpPr>
            <a:spLocks noGrp="1"/>
          </p:cNvSpPr>
          <p:nvPr>
            <p:ph type="ftr" sz="quarter" idx="11"/>
          </p:nvPr>
        </p:nvSpPr>
        <p:spPr/>
        <p:txBody>
          <a:bodyPr/>
          <a:lstStyle/>
          <a:p>
            <a:r>
              <a:rPr lang="en-GB"/>
              <a:t>Agentschap Zorg en Gezondheid</a:t>
            </a:r>
          </a:p>
        </p:txBody>
      </p:sp>
      <p:sp>
        <p:nvSpPr>
          <p:cNvPr id="6" name="Tijdelijke aanduiding voor dianummer 5"/>
          <p:cNvSpPr>
            <a:spLocks noGrp="1"/>
          </p:cNvSpPr>
          <p:nvPr>
            <p:ph type="sldNum" sz="quarter" idx="12"/>
          </p:nvPr>
        </p:nvSpPr>
        <p:spPr/>
        <p:txBody>
          <a:bodyPr/>
          <a:lstStyle/>
          <a:p>
            <a:fld id="{B7E07145-3DEC-4101-B6F0-96A308288BCA}" type="slidenum">
              <a:rPr lang="en-GB" smtClean="0"/>
              <a:t>5</a:t>
            </a:fld>
            <a:endParaRPr lang="en-GB"/>
          </a:p>
        </p:txBody>
      </p:sp>
      <p:sp>
        <p:nvSpPr>
          <p:cNvPr id="8" name="Tekstvak 7"/>
          <p:cNvSpPr txBox="1"/>
          <p:nvPr/>
        </p:nvSpPr>
        <p:spPr>
          <a:xfrm>
            <a:off x="1079612" y="5721382"/>
            <a:ext cx="7344816" cy="646331"/>
          </a:xfrm>
          <a:prstGeom prst="rect">
            <a:avLst/>
          </a:prstGeom>
          <a:noFill/>
        </p:spPr>
        <p:txBody>
          <a:bodyPr wrap="square" rtlCol="0" anchor="t">
            <a:spAutoFit/>
          </a:bodyPr>
          <a:lstStyle/>
          <a:p>
            <a:pPr algn="ctr"/>
            <a:r>
              <a:rPr lang="en-US" b="1"/>
              <a:t>WHO Framework on integrated people-</a:t>
            </a:r>
            <a:r>
              <a:rPr lang="en-US" b="1" err="1"/>
              <a:t>centred</a:t>
            </a:r>
            <a:r>
              <a:rPr lang="en-US" b="1"/>
              <a:t> health services</a:t>
            </a:r>
          </a:p>
          <a:p>
            <a:endParaRPr lang="nl-BE"/>
          </a:p>
        </p:txBody>
      </p:sp>
      <p:pic>
        <p:nvPicPr>
          <p:cNvPr id="9" name="Tijdelijke aanduiding voor inhoud 8"/>
          <p:cNvPicPr>
            <a:picLocks noGrp="1" noChangeAspect="1"/>
          </p:cNvPicPr>
          <p:nvPr>
            <p:ph idx="1"/>
          </p:nvPr>
        </p:nvPicPr>
        <p:blipFill>
          <a:blip r:embed="rId3"/>
          <a:stretch>
            <a:fillRect/>
          </a:stretch>
        </p:blipFill>
        <p:spPr>
          <a:xfrm>
            <a:off x="1704975" y="1514475"/>
            <a:ext cx="6261698" cy="4243117"/>
          </a:xfrm>
        </p:spPr>
      </p:pic>
    </p:spTree>
    <p:extLst>
      <p:ext uri="{BB962C8B-B14F-4D97-AF65-F5344CB8AC3E}">
        <p14:creationId xmlns:p14="http://schemas.microsoft.com/office/powerpoint/2010/main" val="2392087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Eerste lijn: beleidsmatig en financieel verdeeld</a:t>
            </a:r>
          </a:p>
        </p:txBody>
      </p:sp>
      <p:sp>
        <p:nvSpPr>
          <p:cNvPr id="3" name="Tijdelijke aanduiding voor inhoud 2"/>
          <p:cNvSpPr>
            <a:spLocks noGrp="1"/>
          </p:cNvSpPr>
          <p:nvPr>
            <p:ph sz="half" idx="1"/>
          </p:nvPr>
        </p:nvSpPr>
        <p:spPr/>
        <p:txBody>
          <a:bodyPr/>
          <a:lstStyle/>
          <a:p>
            <a:r>
              <a:rPr lang="nl-BE"/>
              <a:t>Federale uitgaven 2017</a:t>
            </a:r>
          </a:p>
          <a:p>
            <a:pPr marL="0" indent="0">
              <a:buNone/>
            </a:pPr>
            <a:r>
              <a:rPr lang="nl-BE"/>
              <a:t>	4,4 miljard euro</a:t>
            </a:r>
          </a:p>
        </p:txBody>
      </p:sp>
      <p:sp>
        <p:nvSpPr>
          <p:cNvPr id="4" name="Tijdelijke aanduiding voor inhoud 3"/>
          <p:cNvSpPr>
            <a:spLocks noGrp="1"/>
          </p:cNvSpPr>
          <p:nvPr>
            <p:ph sz="half" idx="2"/>
          </p:nvPr>
        </p:nvSpPr>
        <p:spPr/>
        <p:txBody>
          <a:bodyPr/>
          <a:lstStyle/>
          <a:p>
            <a:r>
              <a:rPr lang="nl-BE"/>
              <a:t>Vlaamse uitgaven 2017</a:t>
            </a:r>
          </a:p>
          <a:p>
            <a:pPr marL="0" indent="0">
              <a:buNone/>
            </a:pPr>
            <a:r>
              <a:rPr lang="nl-BE"/>
              <a:t>	2,7 miljard euro</a:t>
            </a:r>
          </a:p>
          <a:p>
            <a:pPr marL="0" indent="0">
              <a:buNone/>
            </a:pPr>
            <a:endParaRPr lang="nl-BE"/>
          </a:p>
        </p:txBody>
      </p:sp>
      <p:sp>
        <p:nvSpPr>
          <p:cNvPr id="5" name="Tijdelijke aanduiding voor datum 4"/>
          <p:cNvSpPr>
            <a:spLocks noGrp="1"/>
          </p:cNvSpPr>
          <p:nvPr>
            <p:ph type="dt" sz="half" idx="10"/>
          </p:nvPr>
        </p:nvSpPr>
        <p:spPr/>
        <p:txBody>
          <a:bodyPr/>
          <a:lstStyle/>
          <a:p>
            <a:fld id="{5DE27823-5D1E-411C-A9D1-687E0F640F75}" type="datetime3">
              <a:rPr lang="nl-BE" smtClean="0"/>
              <a:t>23.09.17</a:t>
            </a:fld>
            <a:endParaRPr lang="en-GB"/>
          </a:p>
        </p:txBody>
      </p:sp>
      <p:sp>
        <p:nvSpPr>
          <p:cNvPr id="6" name="Tijdelijke aanduiding voor voettekst 5"/>
          <p:cNvSpPr>
            <a:spLocks noGrp="1"/>
          </p:cNvSpPr>
          <p:nvPr>
            <p:ph type="ftr" sz="quarter" idx="11"/>
          </p:nvPr>
        </p:nvSpPr>
        <p:spPr/>
        <p:txBody>
          <a:bodyPr/>
          <a:lstStyle/>
          <a:p>
            <a:r>
              <a:rPr lang="en-GB"/>
              <a:t>Agentschap Zorg en Gezondheid</a:t>
            </a:r>
          </a:p>
        </p:txBody>
      </p:sp>
      <p:sp>
        <p:nvSpPr>
          <p:cNvPr id="7" name="Tijdelijke aanduiding voor dianummer 6"/>
          <p:cNvSpPr>
            <a:spLocks noGrp="1"/>
          </p:cNvSpPr>
          <p:nvPr>
            <p:ph type="sldNum" sz="quarter" idx="12"/>
          </p:nvPr>
        </p:nvSpPr>
        <p:spPr/>
        <p:txBody>
          <a:bodyPr/>
          <a:lstStyle/>
          <a:p>
            <a:fld id="{B7E07145-3DEC-4101-B6F0-96A308288BCA}" type="slidenum">
              <a:rPr lang="en-GB" smtClean="0"/>
              <a:t>6</a:t>
            </a:fld>
            <a:endParaRPr lang="en-GB"/>
          </a:p>
        </p:txBody>
      </p:sp>
      <p:graphicFrame>
        <p:nvGraphicFramePr>
          <p:cNvPr id="8" name="Grafiek 7">
            <a:extLst/>
          </p:cNvPr>
          <p:cNvGraphicFramePr>
            <a:graphicFrameLocks/>
          </p:cNvGraphicFramePr>
          <p:nvPr>
            <p:extLst>
              <p:ext uri="{D42A27DB-BD31-4B8C-83A1-F6EECF244321}">
                <p14:modId xmlns:p14="http://schemas.microsoft.com/office/powerpoint/2010/main" val="1602356961"/>
              </p:ext>
            </p:extLst>
          </p:nvPr>
        </p:nvGraphicFramePr>
        <p:xfrm>
          <a:off x="720000" y="2383971"/>
          <a:ext cx="3451950" cy="38617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afiek 9">
            <a:extLst/>
          </p:cNvPr>
          <p:cNvGraphicFramePr>
            <a:graphicFrameLocks/>
          </p:cNvGraphicFramePr>
          <p:nvPr>
            <p:extLst>
              <p:ext uri="{D42A27DB-BD31-4B8C-83A1-F6EECF244321}">
                <p14:modId xmlns:p14="http://schemas.microsoft.com/office/powerpoint/2010/main" val="2833808075"/>
              </p:ext>
            </p:extLst>
          </p:nvPr>
        </p:nvGraphicFramePr>
        <p:xfrm>
          <a:off x="4942081" y="2383971"/>
          <a:ext cx="3132397" cy="34371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2287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het momentum</a:t>
            </a:r>
          </a:p>
        </p:txBody>
      </p:sp>
      <p:sp>
        <p:nvSpPr>
          <p:cNvPr id="3" name="Tijdelijke aanduiding voor inhoud 2"/>
          <p:cNvSpPr>
            <a:spLocks noGrp="1"/>
          </p:cNvSpPr>
          <p:nvPr>
            <p:ph idx="1"/>
          </p:nvPr>
        </p:nvSpPr>
        <p:spPr/>
        <p:txBody>
          <a:bodyPr vert="horz" lIns="0" tIns="0" rIns="0" bIns="0" rtlCol="0" anchor="t">
            <a:normAutofit/>
          </a:bodyPr>
          <a:lstStyle/>
          <a:p>
            <a:r>
              <a:rPr lang="nl-BE" sz="3200"/>
              <a:t>Zesde staatshervorming</a:t>
            </a:r>
          </a:p>
          <a:p>
            <a:r>
              <a:rPr lang="nl-BE" sz="3200"/>
              <a:t>Beweging op verschillende terreinen binnen zorg en gezondheid en welzijn (ziekenhuizen, welzijnssector, patiëntenbeweging,…)</a:t>
            </a:r>
          </a:p>
          <a:p>
            <a:r>
              <a:rPr lang="nl-BE" sz="3200"/>
              <a:t>Bereidheid tot verandering</a:t>
            </a:r>
          </a:p>
          <a:p>
            <a:endParaRPr lang="nl-BE" sz="3200"/>
          </a:p>
          <a:p>
            <a:pPr marL="0" indent="0">
              <a:buNone/>
            </a:pPr>
            <a:endParaRPr lang="nl-BE"/>
          </a:p>
        </p:txBody>
      </p:sp>
      <p:sp>
        <p:nvSpPr>
          <p:cNvPr id="4" name="Tijdelijke aanduiding voor datum 3"/>
          <p:cNvSpPr>
            <a:spLocks noGrp="1"/>
          </p:cNvSpPr>
          <p:nvPr>
            <p:ph type="dt" sz="half" idx="10"/>
          </p:nvPr>
        </p:nvSpPr>
        <p:spPr/>
        <p:txBody>
          <a:bodyPr/>
          <a:lstStyle/>
          <a:p>
            <a:fld id="{F7E82108-348F-48F3-8EC3-5B21A1596D99}" type="datetime3">
              <a:rPr lang="nl-BE" smtClean="0"/>
              <a:t>23.09.17</a:t>
            </a:fld>
            <a:endParaRPr lang="en-GB"/>
          </a:p>
        </p:txBody>
      </p:sp>
      <p:sp>
        <p:nvSpPr>
          <p:cNvPr id="5" name="Tijdelijke aanduiding voor voettekst 4"/>
          <p:cNvSpPr>
            <a:spLocks noGrp="1"/>
          </p:cNvSpPr>
          <p:nvPr>
            <p:ph type="ftr" sz="quarter" idx="11"/>
          </p:nvPr>
        </p:nvSpPr>
        <p:spPr/>
        <p:txBody>
          <a:bodyPr/>
          <a:lstStyle/>
          <a:p>
            <a:r>
              <a:rPr lang="en-GB"/>
              <a:t>Agentschap Zorg en Gezondheid</a:t>
            </a:r>
          </a:p>
        </p:txBody>
      </p:sp>
      <p:sp>
        <p:nvSpPr>
          <p:cNvPr id="6" name="Tijdelijke aanduiding voor dianummer 5"/>
          <p:cNvSpPr>
            <a:spLocks noGrp="1"/>
          </p:cNvSpPr>
          <p:nvPr>
            <p:ph type="sldNum" sz="quarter" idx="12"/>
          </p:nvPr>
        </p:nvSpPr>
        <p:spPr/>
        <p:txBody>
          <a:bodyPr/>
          <a:lstStyle/>
          <a:p>
            <a:fld id="{B7E07145-3DEC-4101-B6F0-96A308288BCA}" type="slidenum">
              <a:rPr lang="en-GB" smtClean="0"/>
              <a:t>7</a:t>
            </a:fld>
            <a:endParaRPr lang="en-GB"/>
          </a:p>
        </p:txBody>
      </p:sp>
    </p:spTree>
    <p:extLst>
      <p:ext uri="{BB962C8B-B14F-4D97-AF65-F5344CB8AC3E}">
        <p14:creationId xmlns:p14="http://schemas.microsoft.com/office/powerpoint/2010/main" val="2723545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Op een lijn voor Een sterke eerste lijn!</a:t>
            </a:r>
          </a:p>
        </p:txBody>
      </p:sp>
      <p:sp>
        <p:nvSpPr>
          <p:cNvPr id="3" name="Tijdelijke aanduiding voor inhoud 2"/>
          <p:cNvSpPr>
            <a:spLocks noGrp="1"/>
          </p:cNvSpPr>
          <p:nvPr>
            <p:ph idx="1"/>
          </p:nvPr>
        </p:nvSpPr>
        <p:spPr/>
        <p:txBody>
          <a:bodyPr/>
          <a:lstStyle/>
          <a:p>
            <a:r>
              <a:rPr lang="nl-BE" dirty="0"/>
              <a:t>Credo: een sterkere eerste lijn leidt tot een betere (volks)gezondheid</a:t>
            </a:r>
          </a:p>
          <a:p>
            <a:r>
              <a:rPr lang="nl-BE" dirty="0"/>
              <a:t>Met realisatie van de </a:t>
            </a:r>
            <a:r>
              <a:rPr lang="nl-BE" dirty="0" err="1"/>
              <a:t>quadruple</a:t>
            </a:r>
            <a:r>
              <a:rPr lang="nl-BE" dirty="0"/>
              <a:t> </a:t>
            </a:r>
            <a:r>
              <a:rPr lang="nl-BE" dirty="0" err="1"/>
              <a:t>aim</a:t>
            </a:r>
            <a:endParaRPr lang="nl-BE" dirty="0"/>
          </a:p>
          <a:p>
            <a:pPr lvl="1"/>
            <a:r>
              <a:rPr lang="nl-BE" dirty="0"/>
              <a:t>Verbetering van de zorg op individueel niveau</a:t>
            </a:r>
          </a:p>
          <a:p>
            <a:pPr lvl="1"/>
            <a:r>
              <a:rPr lang="nl-BE" dirty="0"/>
              <a:t>Verbetering van de gezondheidstoestand van de bevolking</a:t>
            </a:r>
          </a:p>
          <a:p>
            <a:pPr lvl="1"/>
            <a:r>
              <a:rPr lang="nl-BE" dirty="0"/>
              <a:t>Het creëren van meer “waarde” voor de ingezette middelen</a:t>
            </a:r>
          </a:p>
          <a:p>
            <a:pPr lvl="1"/>
            <a:r>
              <a:rPr lang="nl-BE" dirty="0"/>
              <a:t>Het creëren van de beste omstandigheden voor zorgaanbieders om hun werk goed en duurzaam uit te voeren</a:t>
            </a:r>
          </a:p>
          <a:p>
            <a:r>
              <a:rPr lang="nl-BE" dirty="0"/>
              <a:t>Integrale benadering van de persoon: gezondheid én welzijn, persoon staat centraal en voert regie (doelstellingen</a:t>
            </a:r>
            <a:r>
              <a:rPr lang="nl-BE" dirty="0" smtClean="0"/>
              <a:t>!)</a:t>
            </a:r>
            <a:endParaRPr lang="nl-BE" dirty="0"/>
          </a:p>
        </p:txBody>
      </p:sp>
      <p:sp>
        <p:nvSpPr>
          <p:cNvPr id="4" name="Tijdelijke aanduiding voor datum 3"/>
          <p:cNvSpPr>
            <a:spLocks noGrp="1"/>
          </p:cNvSpPr>
          <p:nvPr>
            <p:ph type="dt" sz="half" idx="10"/>
          </p:nvPr>
        </p:nvSpPr>
        <p:spPr/>
        <p:txBody>
          <a:bodyPr/>
          <a:lstStyle/>
          <a:p>
            <a:fld id="{F7E82108-348F-48F3-8EC3-5B21A1596D99}" type="datetime3">
              <a:rPr lang="nl-BE" smtClean="0"/>
              <a:t>23.09.17</a:t>
            </a:fld>
            <a:endParaRPr lang="en-GB"/>
          </a:p>
        </p:txBody>
      </p:sp>
      <p:sp>
        <p:nvSpPr>
          <p:cNvPr id="5" name="Tijdelijke aanduiding voor voettekst 4"/>
          <p:cNvSpPr>
            <a:spLocks noGrp="1"/>
          </p:cNvSpPr>
          <p:nvPr>
            <p:ph type="ftr" sz="quarter" idx="11"/>
          </p:nvPr>
        </p:nvSpPr>
        <p:spPr/>
        <p:txBody>
          <a:bodyPr/>
          <a:lstStyle/>
          <a:p>
            <a:r>
              <a:rPr lang="en-GB"/>
              <a:t>Agentschap Zorg en Gezondheid</a:t>
            </a:r>
          </a:p>
        </p:txBody>
      </p:sp>
      <p:sp>
        <p:nvSpPr>
          <p:cNvPr id="6" name="Tijdelijke aanduiding voor dianummer 5"/>
          <p:cNvSpPr>
            <a:spLocks noGrp="1"/>
          </p:cNvSpPr>
          <p:nvPr>
            <p:ph type="sldNum" sz="quarter" idx="12"/>
          </p:nvPr>
        </p:nvSpPr>
        <p:spPr/>
        <p:txBody>
          <a:bodyPr/>
          <a:lstStyle/>
          <a:p>
            <a:fld id="{B7E07145-3DEC-4101-B6F0-96A308288BCA}" type="slidenum">
              <a:rPr lang="en-GB" smtClean="0"/>
              <a:t>8</a:t>
            </a:fld>
            <a:endParaRPr lang="en-GB"/>
          </a:p>
        </p:txBody>
      </p:sp>
    </p:spTree>
    <p:extLst>
      <p:ext uri="{BB962C8B-B14F-4D97-AF65-F5344CB8AC3E}">
        <p14:creationId xmlns:p14="http://schemas.microsoft.com/office/powerpoint/2010/main" val="1181114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beleidstraject</a:t>
            </a:r>
          </a:p>
        </p:txBody>
      </p:sp>
      <p:sp>
        <p:nvSpPr>
          <p:cNvPr id="4" name="Tijdelijke aanduiding voor datum 3"/>
          <p:cNvSpPr>
            <a:spLocks noGrp="1"/>
          </p:cNvSpPr>
          <p:nvPr>
            <p:ph type="dt" sz="half" idx="10"/>
          </p:nvPr>
        </p:nvSpPr>
        <p:spPr/>
        <p:txBody>
          <a:bodyPr/>
          <a:lstStyle/>
          <a:p>
            <a:fld id="{F7E82108-348F-48F3-8EC3-5B21A1596D99}" type="datetime3">
              <a:rPr lang="nl-BE" smtClean="0"/>
              <a:t>23.09.17</a:t>
            </a:fld>
            <a:endParaRPr lang="en-GB"/>
          </a:p>
        </p:txBody>
      </p:sp>
      <p:sp>
        <p:nvSpPr>
          <p:cNvPr id="5" name="Tijdelijke aanduiding voor voettekst 4"/>
          <p:cNvSpPr>
            <a:spLocks noGrp="1"/>
          </p:cNvSpPr>
          <p:nvPr>
            <p:ph type="ftr" sz="quarter" idx="11"/>
          </p:nvPr>
        </p:nvSpPr>
        <p:spPr/>
        <p:txBody>
          <a:bodyPr/>
          <a:lstStyle/>
          <a:p>
            <a:r>
              <a:rPr lang="en-GB"/>
              <a:t>Agentschap Zorg en Gezondheid</a:t>
            </a:r>
          </a:p>
        </p:txBody>
      </p:sp>
      <p:sp>
        <p:nvSpPr>
          <p:cNvPr id="6" name="Tijdelijke aanduiding voor dianummer 5"/>
          <p:cNvSpPr>
            <a:spLocks noGrp="1"/>
          </p:cNvSpPr>
          <p:nvPr>
            <p:ph type="sldNum" sz="quarter" idx="12"/>
          </p:nvPr>
        </p:nvSpPr>
        <p:spPr/>
        <p:txBody>
          <a:bodyPr/>
          <a:lstStyle/>
          <a:p>
            <a:fld id="{B7E07145-3DEC-4101-B6F0-96A308288BCA}" type="slidenum">
              <a:rPr lang="en-GB" smtClean="0"/>
              <a:t>9</a:t>
            </a:fld>
            <a:endParaRPr lang="en-GB"/>
          </a:p>
        </p:txBody>
      </p:sp>
      <p:graphicFrame>
        <p:nvGraphicFramePr>
          <p:cNvPr id="9" name="Tijdelijke aanduiding voor inhoud 8"/>
          <p:cNvGraphicFramePr>
            <a:graphicFrameLocks noGrp="1"/>
          </p:cNvGraphicFramePr>
          <p:nvPr>
            <p:ph idx="1"/>
            <p:extLst>
              <p:ext uri="{D42A27DB-BD31-4B8C-83A1-F6EECF244321}">
                <p14:modId xmlns:p14="http://schemas.microsoft.com/office/powerpoint/2010/main" val="826940220"/>
              </p:ext>
            </p:extLst>
          </p:nvPr>
        </p:nvGraphicFramePr>
        <p:xfrm>
          <a:off x="720563" y="1378243"/>
          <a:ext cx="8062913" cy="4210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kstvak 2"/>
          <p:cNvSpPr txBox="1"/>
          <p:nvPr/>
        </p:nvSpPr>
        <p:spPr>
          <a:xfrm>
            <a:off x="5940152" y="5960313"/>
            <a:ext cx="1440160" cy="276999"/>
          </a:xfrm>
          <a:prstGeom prst="rect">
            <a:avLst/>
          </a:prstGeom>
          <a:ln w="3175"/>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sz="1200">
                <a:solidFill>
                  <a:schemeClr val="accent1"/>
                </a:solidFill>
              </a:rPr>
              <a:t>6</a:t>
            </a:r>
            <a:r>
              <a:rPr lang="nl-BE" sz="1200" baseline="30000">
                <a:solidFill>
                  <a:schemeClr val="accent1"/>
                </a:solidFill>
              </a:rPr>
              <a:t>e</a:t>
            </a:r>
            <a:r>
              <a:rPr lang="nl-BE" sz="1200">
                <a:solidFill>
                  <a:schemeClr val="accent1"/>
                </a:solidFill>
              </a:rPr>
              <a:t> staatshervorming</a:t>
            </a:r>
          </a:p>
        </p:txBody>
      </p:sp>
      <p:sp>
        <p:nvSpPr>
          <p:cNvPr id="12" name="6-puntige ster 11"/>
          <p:cNvSpPr/>
          <p:nvPr/>
        </p:nvSpPr>
        <p:spPr>
          <a:xfrm>
            <a:off x="5796136" y="5842741"/>
            <a:ext cx="223023" cy="234368"/>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193165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ZG new">
      <a:dk1>
        <a:srgbClr val="2F2F2F"/>
      </a:dk1>
      <a:lt1>
        <a:sysClr val="window" lastClr="FFFFFF"/>
      </a:lt1>
      <a:dk2>
        <a:srgbClr val="147178"/>
      </a:dk2>
      <a:lt2>
        <a:srgbClr val="E4E4E4"/>
      </a:lt2>
      <a:accent1>
        <a:srgbClr val="114E68"/>
      </a:accent1>
      <a:accent2>
        <a:srgbClr val="A3CC00"/>
      </a:accent2>
      <a:accent3>
        <a:srgbClr val="219FD5"/>
      </a:accent3>
      <a:accent4>
        <a:srgbClr val="6F8B00"/>
      </a:accent4>
      <a:accent5>
        <a:srgbClr val="1B7EA9"/>
      </a:accent5>
      <a:accent6>
        <a:srgbClr val="8BAE00"/>
      </a:accent6>
      <a:hlink>
        <a:srgbClr val="2F2F2F"/>
      </a:hlink>
      <a:folHlink>
        <a:srgbClr val="2F2F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g3014de8249d42afad66165e3d2261e7 xmlns="9a9ec0f0-7796-43d0-ac1f-4c8c46ee0bd1">
      <Terms xmlns="http://schemas.microsoft.com/office/infopath/2007/PartnerControls"/>
    </g3014de8249d42afad66165e3d2261e7>
    <i2d81646cf3b4af085db4e59f76b2271 xmlns="9a9ec0f0-7796-43d0-ac1f-4c8c46ee0bd1">
      <Terms xmlns="http://schemas.microsoft.com/office/infopath/2007/PartnerControls"/>
    </i2d81646cf3b4af085db4e59f76b2271>
    <TaxCatchAll xmlns="9a9ec0f0-7796-43d0-ac1f-4c8c46ee0bd1"/>
    <SharedWithUsers xmlns="b1fbe6bc-579c-47af-b031-4320ec39a433">
      <UserInfo>
        <DisplayName>Overloop Rudi</DisplayName>
        <AccountId>363</AccountId>
        <AccountType/>
      </UserInfo>
      <UserInfo>
        <DisplayName>Van Gansen Bart</DisplayName>
        <AccountId>29</AccountId>
        <AccountType/>
      </UserInfo>
      <UserInfo>
        <DisplayName>Van Offenwert Goedele</DisplayName>
        <AccountId>242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ZG Document" ma:contentTypeID="0x010100E5B23CBEC15EF443818A347F7744E75800DB48D0CC26CC99439C9276E8F3752540" ma:contentTypeVersion="4" ma:contentTypeDescription="Het basis content type “ZG Document” is een basis voor content types voor in documentbibliotheken." ma:contentTypeScope="" ma:versionID="d6e367da7bedbb966060a88d16e35340">
  <xsd:schema xmlns:xsd="http://www.w3.org/2001/XMLSchema" xmlns:xs="http://www.w3.org/2001/XMLSchema" xmlns:p="http://schemas.microsoft.com/office/2006/metadata/properties" xmlns:ns2="9a9ec0f0-7796-43d0-ac1f-4c8c46ee0bd1" xmlns:ns3="b1fbe6bc-579c-47af-b031-4320ec39a433" xmlns:ns4="a5dd4106-6a8c-47cb-9432-95faa504e0e7" targetNamespace="http://schemas.microsoft.com/office/2006/metadata/properties" ma:root="true" ma:fieldsID="93243171b9d77ca49b7a2e31b68843a1" ns2:_="" ns3:_="" ns4:_="">
    <xsd:import namespace="9a9ec0f0-7796-43d0-ac1f-4c8c46ee0bd1"/>
    <xsd:import namespace="b1fbe6bc-579c-47af-b031-4320ec39a433"/>
    <xsd:import namespace="a5dd4106-6a8c-47cb-9432-95faa504e0e7"/>
    <xsd:element name="properties">
      <xsd:complexType>
        <xsd:sequence>
          <xsd:element name="documentManagement">
            <xsd:complexType>
              <xsd:all>
                <xsd:element ref="ns2:i2d81646cf3b4af085db4e59f76b2271" minOccurs="0"/>
                <xsd:element ref="ns2:TaxCatchAll" minOccurs="0"/>
                <xsd:element ref="ns2:TaxCatchAllLabel" minOccurs="0"/>
                <xsd:element ref="ns2:g3014de8249d42afad66165e3d2261e7" minOccurs="0"/>
                <xsd:element ref="ns3:SharedWithUsers" minOccurs="0"/>
                <xsd:element ref="ns3:SharedWithDetails"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9ec0f0-7796-43d0-ac1f-4c8c46ee0bd1" elementFormDefault="qualified">
    <xsd:import namespace="http://schemas.microsoft.com/office/2006/documentManagement/types"/>
    <xsd:import namespace="http://schemas.microsoft.com/office/infopath/2007/PartnerControls"/>
    <xsd:element name="i2d81646cf3b4af085db4e59f76b2271" ma:index="8" nillable="true" ma:taxonomy="true" ma:internalName="i2d81646cf3b4af085db4e59f76b2271" ma:taxonomyFieldName="ZG_x0020_Thema" ma:displayName="ZG Thema" ma:default="" ma:fieldId="{22d81646-cf3b-4af0-85db-4e59f76b2271}" ma:taxonomyMulti="true" ma:sspId="49ca8161-7180-459b-a0ef-1a71cf6ffea5" ma:termSetId="7fe39be1-420a-4760-9a61-3e6b46397d58"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3f3f1a0b-e239-4cb7-8a38-872c86642cbf}" ma:internalName="TaxCatchAll" ma:showField="CatchAllData" ma:web="b1fbe6bc-579c-47af-b031-4320ec39a43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3f3f1a0b-e239-4cb7-8a38-872c86642cbf}" ma:internalName="TaxCatchAllLabel" ma:readOnly="true" ma:showField="CatchAllDataLabel" ma:web="b1fbe6bc-579c-47af-b031-4320ec39a433">
      <xsd:complexType>
        <xsd:complexContent>
          <xsd:extension base="dms:MultiChoiceLookup">
            <xsd:sequence>
              <xsd:element name="Value" type="dms:Lookup" maxOccurs="unbounded" minOccurs="0" nillable="true"/>
            </xsd:sequence>
          </xsd:extension>
        </xsd:complexContent>
      </xsd:complexType>
    </xsd:element>
    <xsd:element name="g3014de8249d42afad66165e3d2261e7" ma:index="12" nillable="true" ma:taxonomy="true" ma:internalName="g3014de8249d42afad66165e3d2261e7" ma:taxonomyFieldName="ZG_x0020_Subthema" ma:displayName="ZG Subthema" ma:default="" ma:fieldId="{03014de8-249d-42af-ad66-165e3d2261e7}" ma:taxonomyMulti="true" ma:sspId="49ca8161-7180-459b-a0ef-1a71cf6ffea5" ma:termSetId="d7c685f0-dcff-44f7-afae-a3a295cca2e8"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1fbe6bc-579c-47af-b031-4320ec39a433" elementFormDefault="qualified">
    <xsd:import namespace="http://schemas.microsoft.com/office/2006/documentManagement/types"/>
    <xsd:import namespace="http://schemas.microsoft.com/office/infopath/2007/PartnerControls"/>
    <xsd:element name="SharedWithUsers" ma:index="14"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dd4106-6a8c-47cb-9432-95faa504e0e7" elementFormDefault="qualified">
    <xsd:import namespace="http://schemas.microsoft.com/office/2006/documentManagement/types"/>
    <xsd:import namespace="http://schemas.microsoft.com/office/infopath/2007/PartnerControls"/>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49ca8161-7180-459b-a0ef-1a71cf6ffea5" ContentTypeId="0x010100E5B23CBEC15EF443818A347F7744E758" PreviousValue="false"/>
</file>

<file path=customXml/itemProps1.xml><?xml version="1.0" encoding="utf-8"?>
<ds:datastoreItem xmlns:ds="http://schemas.openxmlformats.org/officeDocument/2006/customXml" ds:itemID="{8CB95DCC-9E79-427A-9E9F-A1B3AC886F8B}">
  <ds:schemaRefs>
    <ds:schemaRef ds:uri="http://schemas.microsoft.com/sharepoint/v3/contenttype/forms"/>
  </ds:schemaRefs>
</ds:datastoreItem>
</file>

<file path=customXml/itemProps2.xml><?xml version="1.0" encoding="utf-8"?>
<ds:datastoreItem xmlns:ds="http://schemas.openxmlformats.org/officeDocument/2006/customXml" ds:itemID="{F176CAD2-9883-4AC5-BB25-A87F5DFBFBFC}">
  <ds:schemaRefs>
    <ds:schemaRef ds:uri="http://purl.org/dc/terms/"/>
    <ds:schemaRef ds:uri="http://schemas.microsoft.com/office/infopath/2007/PartnerControls"/>
    <ds:schemaRef ds:uri="http://www.w3.org/XML/1998/namespace"/>
    <ds:schemaRef ds:uri="http://schemas.microsoft.com/office/2006/documentManagement/types"/>
    <ds:schemaRef ds:uri="a5dd4106-6a8c-47cb-9432-95faa504e0e7"/>
    <ds:schemaRef ds:uri="http://purl.org/dc/elements/1.1/"/>
    <ds:schemaRef ds:uri="http://purl.org/dc/dcmitype/"/>
    <ds:schemaRef ds:uri="http://schemas.openxmlformats.org/package/2006/metadata/core-properties"/>
    <ds:schemaRef ds:uri="b1fbe6bc-579c-47af-b031-4320ec39a433"/>
    <ds:schemaRef ds:uri="9a9ec0f0-7796-43d0-ac1f-4c8c46ee0bd1"/>
    <ds:schemaRef ds:uri="http://schemas.microsoft.com/office/2006/metadata/properties"/>
  </ds:schemaRefs>
</ds:datastoreItem>
</file>

<file path=customXml/itemProps3.xml><?xml version="1.0" encoding="utf-8"?>
<ds:datastoreItem xmlns:ds="http://schemas.openxmlformats.org/officeDocument/2006/customXml" ds:itemID="{B2F9DE16-2EB5-46C8-AC2C-EC2572EECB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9ec0f0-7796-43d0-ac1f-4c8c46ee0bd1"/>
    <ds:schemaRef ds:uri="b1fbe6bc-579c-47af-b031-4320ec39a433"/>
    <ds:schemaRef ds:uri="a5dd4106-6a8c-47cb-9432-95faa504e0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8BC0889-F6D2-4279-9CA4-BE0FF1B53292}">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473</TotalTime>
  <Words>1815</Words>
  <Application>Microsoft Office PowerPoint</Application>
  <PresentationFormat>On-screen Show (4:3)</PresentationFormat>
  <Paragraphs>341</Paragraphs>
  <Slides>34</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Wingdings</vt:lpstr>
      <vt:lpstr>Office Theme</vt:lpstr>
      <vt:lpstr>PowerPoint Presentation</vt:lpstr>
      <vt:lpstr>De eerste lijn</vt:lpstr>
      <vt:lpstr>Waarom veranderen?</vt:lpstr>
      <vt:lpstr>uitdagingen</vt:lpstr>
      <vt:lpstr>WHO en geïntegreerde zorg</vt:lpstr>
      <vt:lpstr>Eerste lijn: beleidsmatig en financieel verdeeld</vt:lpstr>
      <vt:lpstr>het momentum</vt:lpstr>
      <vt:lpstr>Op een lijn voor Een sterke eerste lijn!</vt:lpstr>
      <vt:lpstr>beleidstraject</vt:lpstr>
      <vt:lpstr>Voorbereiding conferentie 2017</vt:lpstr>
      <vt:lpstr>wat veranderen?</vt:lpstr>
      <vt:lpstr>Sams verhaal</vt:lpstr>
      <vt:lpstr>Persoon met een zorgnood centraal</vt:lpstr>
      <vt:lpstr>Persoon met een zorgnood centraal</vt:lpstr>
      <vt:lpstr>Complexe zorg: zorgcoördinator</vt:lpstr>
      <vt:lpstr>Complexe zorg</vt:lpstr>
      <vt:lpstr>Complexe zorg: casemanager</vt:lpstr>
      <vt:lpstr>Zorgaanbieders optimaal ondersteunen</vt:lpstr>
      <vt:lpstr>Reorganisatie van het landschap</vt:lpstr>
      <vt:lpstr>Eerstelijnszones</vt:lpstr>
      <vt:lpstr>Zorgregio’s: kleinstedelijk niveau (60)</vt:lpstr>
      <vt:lpstr>Vorming eerstelijnszones</vt:lpstr>
      <vt:lpstr>Oproep eerstelijnszones</vt:lpstr>
      <vt:lpstr>Oproep eerstelijnszones: draagvlak</vt:lpstr>
      <vt:lpstr>Oproep eerstelijnszone</vt:lpstr>
      <vt:lpstr>Ondersteuning</vt:lpstr>
      <vt:lpstr>Regionale zorgzones</vt:lpstr>
      <vt:lpstr>Regionale zorgzones</vt:lpstr>
      <vt:lpstr>Vlaams instituut voor de eerste lijn</vt:lpstr>
      <vt:lpstr>Rationalisatie van structuren</vt:lpstr>
      <vt:lpstr>Hoe veranderen?</vt:lpstr>
      <vt:lpstr>Randvoorwaarden scheppen</vt:lpstr>
      <vt:lpstr>transitie</vt:lpstr>
      <vt:lpstr>Vragen?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Hervorming van de eerste lijn</dc:title>
  <dc:creator>Massant, Danielle</dc:creator>
  <cp:lastModifiedBy>Internet</cp:lastModifiedBy>
  <cp:revision>36</cp:revision>
  <dcterms:modified xsi:type="dcterms:W3CDTF">2017-09-23T10:12:33Z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0x010100E5B23CBEC15EF443818A347F7744E75800DB48D0CC26CC99439C9276E8F3752540</vt:lpwstr>
  </property>
  <property fmtid="{D5CDD505-2E9C-101B-9397-08002B2CF9AE}" pid="3" name="ZG Subthema">
    <vt:lpwstr/>
  </property>
  <property fmtid="{D5CDD505-2E9C-101B-9397-08002B2CF9AE}" pid="4" name="ZG Thema">
    <vt:lpwstr/>
  </property>
</Properties>
</file>