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67" r:id="rId5"/>
    <p:sldId id="269" r:id="rId6"/>
    <p:sldId id="270" r:id="rId7"/>
    <p:sldId id="305" r:id="rId8"/>
    <p:sldId id="272" r:id="rId9"/>
    <p:sldId id="282" r:id="rId10"/>
    <p:sldId id="279" r:id="rId11"/>
    <p:sldId id="280" r:id="rId12"/>
    <p:sldId id="301" r:id="rId13"/>
    <p:sldId id="306" r:id="rId14"/>
    <p:sldId id="281" r:id="rId15"/>
    <p:sldId id="273" r:id="rId16"/>
    <p:sldId id="298" r:id="rId17"/>
    <p:sldId id="299" r:id="rId18"/>
    <p:sldId id="283" r:id="rId19"/>
    <p:sldId id="275" r:id="rId20"/>
    <p:sldId id="284" r:id="rId21"/>
    <p:sldId id="285" r:id="rId22"/>
    <p:sldId id="295" r:id="rId23"/>
    <p:sldId id="296" r:id="rId24"/>
    <p:sldId id="286" r:id="rId25"/>
    <p:sldId id="303" r:id="rId26"/>
    <p:sldId id="274" r:id="rId27"/>
    <p:sldId id="277" r:id="rId28"/>
    <p:sldId id="278" r:id="rId29"/>
    <p:sldId id="307" r:id="rId30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vejg wallyn" initials="sw" lastIdx="5" clrIdx="0">
    <p:extLst>
      <p:ext uri="{19B8F6BF-5375-455C-9EA6-DF929625EA0E}">
        <p15:presenceInfo xmlns:p15="http://schemas.microsoft.com/office/powerpoint/2012/main" userId="3e34832d89cb5865" providerId="Windows Live"/>
      </p:ext>
    </p:extLst>
  </p:cmAuthor>
  <p:cmAuthor id="2" name="Cogen, Vincent" initials="CV" lastIdx="2" clrIdx="1">
    <p:extLst>
      <p:ext uri="{19B8F6BF-5375-455C-9EA6-DF929625EA0E}">
        <p15:presenceInfo xmlns:p15="http://schemas.microsoft.com/office/powerpoint/2012/main" userId="S-1-5-21-3662605696-431538287-2476864782-212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B9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18" autoAdjust="0"/>
  </p:normalViewPr>
  <p:slideViewPr>
    <p:cSldViewPr>
      <p:cViewPr varScale="1">
        <p:scale>
          <a:sx n="87" d="100"/>
          <a:sy n="87" d="100"/>
        </p:scale>
        <p:origin x="16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634"/>
    </p:cViewPr>
  </p:sorterViewPr>
  <p:notesViewPr>
    <p:cSldViewPr>
      <p:cViewPr varScale="1">
        <p:scale>
          <a:sx n="87" d="100"/>
          <a:sy n="87" d="100"/>
        </p:scale>
        <p:origin x="3138" y="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6009629819847"/>
          <c:y val="9.701301779893072E-2"/>
          <c:w val="0.48275738919783417"/>
          <c:h val="0.81912311412419703"/>
        </c:manualLayout>
      </c:layout>
      <c:doughnut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Kolom1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C988-41D2-A1C2-E332D6FDB7F3}"/>
              </c:ext>
            </c:extLst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C988-41D2-A1C2-E332D6FDB7F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988-41D2-A1C2-E332D6FDB7F3}"/>
              </c:ext>
            </c:extLst>
          </c:dPt>
          <c:dPt>
            <c:idx val="3"/>
            <c:bubble3D val="0"/>
            <c:spPr>
              <a:solidFill>
                <a:srgbClr val="DBBE45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988-41D2-A1C2-E332D6FDB7F3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C988-41D2-A1C2-E332D6FDB7F3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988-41D2-A1C2-E332D6FDB7F3}"/>
              </c:ext>
            </c:extLst>
          </c:dPt>
          <c:dPt>
            <c:idx val="6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C988-41D2-A1C2-E332D6FDB7F3}"/>
              </c:ext>
            </c:extLst>
          </c:dPt>
          <c:dPt>
            <c:idx val="7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988-41D2-A1C2-E332D6FDB7F3}"/>
              </c:ext>
            </c:extLst>
          </c:dPt>
          <c:dPt>
            <c:idx val="8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C988-41D2-A1C2-E332D6FDB7F3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4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4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988-41D2-A1C2-E332D6FDB7F3}"/>
              </c:ext>
            </c:extLst>
          </c:dPt>
          <c:dLbls>
            <c:dLbl>
              <c:idx val="0"/>
              <c:layout>
                <c:manualLayout>
                  <c:x val="0.22248337942755481"/>
                  <c:y val="-7.48138716679329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6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C3D45F5-0E88-44E4-AEEB-2890AC54AB6B}" type="CATEGORYNAME">
                      <a:rPr lang="nl-BE"/>
                      <a:pPr algn="l">
                        <a:defRPr sz="1600"/>
                      </a:pPr>
                      <a:t>[CATEGORIENAAM]</a:t>
                    </a:fld>
                    <a:r>
                      <a:rPr lang="nl-BE" dirty="0"/>
                      <a:t>; </a:t>
                    </a:r>
                    <a:br>
                      <a:rPr lang="nl-BE" dirty="0"/>
                    </a:br>
                    <a:fld id="{94092562-F054-4BC7-8D98-6571522359E7}" type="VALUE">
                      <a:rPr lang="nl-BE" smtClean="0"/>
                      <a:pPr algn="l">
                        <a:defRPr sz="1600"/>
                      </a:pPr>
                      <a:t>[WAARDE]</a:t>
                    </a:fld>
                    <a:r>
                      <a:rPr lang="nl-BE" dirty="0"/>
                      <a:t> </a:t>
                    </a:r>
                    <a:r>
                      <a:rPr lang="nl-BE" dirty="0" err="1"/>
                      <a:t>milj</a:t>
                    </a:r>
                    <a:r>
                      <a:rPr lang="nl-BE" dirty="0"/>
                      <a:t>.</a:t>
                    </a:r>
                  </a:p>
                </c:rich>
              </c:tx>
              <c:spPr>
                <a:solidFill>
                  <a:srgbClr val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40450426765305"/>
                      <c:h val="0.1716748570496169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988-41D2-A1C2-E332D6FDB7F3}"/>
                </c:ext>
              </c:extLst>
            </c:dLbl>
            <c:dLbl>
              <c:idx val="1"/>
              <c:layout>
                <c:manualLayout>
                  <c:x val="0.22825116482363345"/>
                  <c:y val="1.7000528493640883E-2"/>
                </c:manualLayout>
              </c:layout>
              <c:tx>
                <c:rich>
                  <a:bodyPr/>
                  <a:lstStyle/>
                  <a:p>
                    <a:r>
                      <a:rPr lang="nl-BE" dirty="0"/>
                      <a:t>Zorgbudget personen met een handicap; </a:t>
                    </a:r>
                    <a:fld id="{4A6A3BF4-AF6A-4533-B58D-DEF49C5EACEF}" type="VALUE">
                      <a:rPr lang="nl-BE"/>
                      <a:pPr/>
                      <a:t>[WAARDE]</a:t>
                    </a:fld>
                    <a:r>
                      <a:rPr lang="nl-BE" dirty="0"/>
                      <a:t> </a:t>
                    </a:r>
                    <a:r>
                      <a:rPr lang="nl-BE" dirty="0" err="1"/>
                      <a:t>milj</a:t>
                    </a:r>
                    <a:r>
                      <a:rPr lang="nl-BE" dirty="0"/>
                      <a:t>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55542798907781"/>
                      <c:h val="0.142901376255358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988-41D2-A1C2-E332D6FDB7F3}"/>
                </c:ext>
              </c:extLst>
            </c:dLbl>
            <c:dLbl>
              <c:idx val="2"/>
              <c:layout>
                <c:manualLayout>
                  <c:x val="0.21337778538815627"/>
                  <c:y val="8.84358091846514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6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7583AD-0909-445B-8041-8514FCEBEB70}" type="CATEGORYNAME">
                      <a:rPr lang="nl-BE"/>
                      <a:pPr algn="l">
                        <a:defRPr sz="1600"/>
                      </a:pPr>
                      <a:t>[CATEGORIENAAM]</a:t>
                    </a:fld>
                    <a:r>
                      <a:rPr lang="nl-BE"/>
                      <a:t>; </a:t>
                    </a:r>
                    <a:fld id="{D5F31B68-BA1D-45E0-8838-09A85B5E065F}" type="VALUE">
                      <a:rPr lang="nl-BE"/>
                      <a:pPr algn="l">
                        <a:defRPr sz="1600"/>
                      </a:pPr>
                      <a:t>[WAARDE]</a:t>
                    </a:fld>
                    <a:r>
                      <a:rPr lang="nl-BE"/>
                      <a:t> milj.</a:t>
                    </a:r>
                  </a:p>
                </c:rich>
              </c:tx>
              <c:spPr>
                <a:solidFill>
                  <a:srgbClr val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62490411624461"/>
                      <c:h val="0.155172192955311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988-41D2-A1C2-E332D6FDB7F3}"/>
                </c:ext>
              </c:extLst>
            </c:dLbl>
            <c:dLbl>
              <c:idx val="3"/>
              <c:layout>
                <c:manualLayout>
                  <c:x val="0.17000494687177428"/>
                  <c:y val="0.13230718567576183"/>
                </c:manualLayout>
              </c:layout>
              <c:tx>
                <c:rich>
                  <a:bodyPr/>
                  <a:lstStyle/>
                  <a:p>
                    <a:fld id="{86E1B2C5-D563-49C0-8230-BCEBACEE81BB}" type="CATEGORYNAME">
                      <a:rPr lang="en-US"/>
                      <a:pPr/>
                      <a:t>[CATEGORIENAAM]</a:t>
                    </a:fld>
                    <a:r>
                      <a:rPr lang="en-US" baseline="0" dirty="0"/>
                      <a:t>; </a:t>
                    </a:r>
                    <a:fld id="{F64517AB-C592-471A-B93F-DC94E5014C72}" type="VALUE">
                      <a:rPr lang="en-US" baseline="0" smtClean="0"/>
                      <a:pPr/>
                      <a:t>[WAARDE]</a:t>
                    </a:fld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miljoen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24648745273038"/>
                      <c:h val="9.762504573502661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988-41D2-A1C2-E332D6FDB7F3}"/>
                </c:ext>
              </c:extLst>
            </c:dLbl>
            <c:dLbl>
              <c:idx val="4"/>
              <c:layout>
                <c:manualLayout>
                  <c:x val="-0.36514245825008851"/>
                  <c:y val="-2.16205319129780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6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6C064F-6CD5-4D34-88C4-2011C97018BD}" type="CATEGORYNAME">
                      <a:rPr lang="en-US"/>
                      <a:pPr algn="l">
                        <a:defRPr sz="1600"/>
                      </a:pPr>
                      <a:t>[CATEGORIENAAM]</a:t>
                    </a:fld>
                    <a:r>
                      <a:rPr lang="en-US" baseline="0" dirty="0"/>
                      <a:t>; </a:t>
                    </a:r>
                    <a:fld id="{35E0AA63-3ECF-4CD1-91EE-0F27D7CC6D7A}" type="VALUE">
                      <a:rPr lang="en-US" baseline="0" smtClean="0"/>
                      <a:pPr algn="l">
                        <a:defRPr sz="1600"/>
                      </a:pPr>
                      <a:t>[WAARDE]</a:t>
                    </a:fld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miljoen</a:t>
                    </a:r>
                  </a:p>
                </c:rich>
              </c:tx>
              <c:spPr>
                <a:solidFill>
                  <a:srgbClr val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020070197819412"/>
                      <c:h val="0.119326141834921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988-41D2-A1C2-E332D6FDB7F3}"/>
                </c:ext>
              </c:extLst>
            </c:dLbl>
            <c:dLbl>
              <c:idx val="5"/>
              <c:layout>
                <c:manualLayout>
                  <c:x val="-0.15113502470097229"/>
                  <c:y val="0.14635839665387593"/>
                </c:manualLayout>
              </c:layout>
              <c:tx>
                <c:rich>
                  <a:bodyPr/>
                  <a:lstStyle/>
                  <a:p>
                    <a:fld id="{45CA9D67-6509-4830-B3F5-45759EB80D34}" type="CATEGORYNAME">
                      <a:rPr lang="nl-BE"/>
                      <a:pPr/>
                      <a:t>[CATEGORIENAAM]</a:t>
                    </a:fld>
                    <a:r>
                      <a:rPr lang="nl-BE" baseline="0" dirty="0"/>
                      <a:t>; </a:t>
                    </a:r>
                    <a:fld id="{2250F948-80AB-431F-991C-F98EED998354}" type="VALUE">
                      <a:rPr lang="nl-BE" baseline="0" smtClean="0"/>
                      <a:pPr/>
                      <a:t>[WAARDE]</a:t>
                    </a:fld>
                    <a:r>
                      <a:rPr lang="nl-BE" baseline="0" dirty="0"/>
                      <a:t> </a:t>
                    </a:r>
                    <a:r>
                      <a:rPr lang="nl-BE" baseline="0" dirty="0" err="1"/>
                      <a:t>milj</a:t>
                    </a:r>
                    <a:r>
                      <a:rPr lang="nl-BE" baseline="0" dirty="0"/>
                      <a:t>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988-41D2-A1C2-E332D6FDB7F3}"/>
                </c:ext>
              </c:extLst>
            </c:dLbl>
            <c:dLbl>
              <c:idx val="6"/>
              <c:layout>
                <c:manualLayout>
                  <c:x val="-0.15899880792952648"/>
                  <c:y val="2.502279094020448E-2"/>
                </c:manualLayout>
              </c:layout>
              <c:tx>
                <c:rich>
                  <a:bodyPr/>
                  <a:lstStyle/>
                  <a:p>
                    <a:fld id="{467383EA-00B2-4B86-BC14-3CCCFE8750A0}" type="CATEGORYNAME">
                      <a:rPr lang="en-US"/>
                      <a:pPr/>
                      <a:t>[CATEGORIENAAM]</a:t>
                    </a:fld>
                    <a:r>
                      <a:rPr lang="en-US" baseline="0" dirty="0"/>
                      <a:t>; </a:t>
                    </a:r>
                    <a:fld id="{979C3ECE-65C5-4665-A94B-73B936706121}" type="VALUE">
                      <a:rPr lang="en-US" baseline="0" smtClean="0"/>
                      <a:pPr/>
                      <a:t>[WAARDE]</a:t>
                    </a:fld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milj</a:t>
                    </a:r>
                    <a:r>
                      <a:rPr lang="en-US" baseline="0" dirty="0"/>
                      <a:t>.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40040691630097"/>
                      <c:h val="0.142901376255358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C988-41D2-A1C2-E332D6FDB7F3}"/>
                </c:ext>
              </c:extLst>
            </c:dLbl>
            <c:dLbl>
              <c:idx val="7"/>
              <c:layout>
                <c:manualLayout>
                  <c:x val="-0.16414548986423208"/>
                  <c:y val="-3.788632987247654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6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91B3A65-E41B-486F-B11F-083EFFBA17C5}" type="CATEGORYNAME">
                      <a:rPr lang="nl-BE" sz="1600"/>
                      <a:pPr algn="l">
                        <a:defRPr sz="1600"/>
                      </a:pPr>
                      <a:t>[CATEGORIENAAM]</a:t>
                    </a:fld>
                    <a:r>
                      <a:rPr lang="nl-BE" sz="1600" dirty="0"/>
                      <a:t>; </a:t>
                    </a:r>
                    <a:fld id="{98DFC70B-9D81-4CF3-BA46-9B582E43C36F}" type="VALUE">
                      <a:rPr lang="nl-BE" sz="1600"/>
                      <a:pPr algn="l">
                        <a:defRPr sz="1600"/>
                      </a:pPr>
                      <a:t>[WAARDE]</a:t>
                    </a:fld>
                    <a:r>
                      <a:rPr lang="nl-BE" sz="1600" dirty="0"/>
                      <a:t> </a:t>
                    </a:r>
                    <a:r>
                      <a:rPr lang="nl-BE" sz="1600" dirty="0" err="1"/>
                      <a:t>milj</a:t>
                    </a:r>
                    <a:r>
                      <a:rPr lang="nl-BE" sz="1200" dirty="0"/>
                      <a:t>.</a:t>
                    </a:r>
                  </a:p>
                </c:rich>
              </c:tx>
              <c:spPr>
                <a:solidFill>
                  <a:srgbClr val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1678953114724"/>
                      <c:h val="0.152814669513267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988-41D2-A1C2-E332D6FDB7F3}"/>
                </c:ext>
              </c:extLst>
            </c:dLbl>
            <c:dLbl>
              <c:idx val="8"/>
              <c:layout>
                <c:manualLayout>
                  <c:x val="-0.1970814022406579"/>
                  <c:y val="-7.052819106112505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6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CGG</a:t>
                    </a:r>
                    <a:r>
                      <a:rPr lang="en-US" baseline="0" dirty="0"/>
                      <a:t>; </a:t>
                    </a:r>
                    <a:fld id="{865AB173-1DD1-4289-85AB-20C183973D89}" type="VALUE">
                      <a:rPr lang="en-US" baseline="0" smtClean="0"/>
                      <a:pPr algn="l">
                        <a:defRPr sz="1600"/>
                      </a:pPr>
                      <a:t>[WAARDE]</a:t>
                    </a:fld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milj</a:t>
                    </a:r>
                    <a:r>
                      <a:rPr lang="en-US" baseline="0" dirty="0"/>
                      <a:t>.</a:t>
                    </a:r>
                  </a:p>
                </c:rich>
              </c:tx>
              <c:spPr>
                <a:solidFill>
                  <a:srgbClr val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95095127404867"/>
                      <c:h val="8.632081364631097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988-41D2-A1C2-E332D6FDB7F3}"/>
                </c:ext>
              </c:extLst>
            </c:dLbl>
            <c:dLbl>
              <c:idx val="9"/>
              <c:layout>
                <c:manualLayout>
                  <c:x val="-0.20453928394512064"/>
                  <c:y val="-7.087606499265176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600" b="0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3EAD5E4-E3C5-4705-AAD4-9561EF4AE2F2}" type="CATEGORYNAME">
                      <a:rPr lang="en-US" smtClean="0"/>
                      <a:pPr algn="l">
                        <a:defRPr sz="1600"/>
                      </a:pPr>
                      <a:t>[CATEGORIENAAM]</a:t>
                    </a:fld>
                    <a:r>
                      <a:rPr lang="en-US" baseline="0" dirty="0"/>
                      <a:t>;</a:t>
                    </a:r>
                    <a:fld id="{8E66E3EB-78EA-4264-8A36-F1C8378DB07C}" type="VALUE">
                      <a:rPr lang="en-US" baseline="0" smtClean="0"/>
                      <a:pPr algn="l">
                        <a:defRPr sz="1600"/>
                      </a:pPr>
                      <a:t>[WAARDE]</a:t>
                    </a:fld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milj</a:t>
                    </a:r>
                    <a:r>
                      <a:rPr lang="en-US" baseline="0" dirty="0"/>
                      <a:t>.</a:t>
                    </a:r>
                  </a:p>
                </c:rich>
              </c:tx>
              <c:spPr>
                <a:solidFill>
                  <a:srgbClr val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6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BE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92096503723961"/>
                      <c:h val="0.118842756713419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988-41D2-A1C2-E332D6FDB7F3}"/>
                </c:ext>
              </c:extLst>
            </c:dLbl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Blad1!$A$2:$A$11</c:f>
              <c:strCache>
                <c:ptCount val="10"/>
                <c:pt idx="0">
                  <c:v>zorgbudget voor zwaar zorgbehoevenden</c:v>
                </c:pt>
                <c:pt idx="1">
                  <c:v>zorgbudget voor personen met een handicap</c:v>
                </c:pt>
                <c:pt idx="2">
                  <c:v>zorgbudget voor ouderen met een zorgnood</c:v>
                </c:pt>
                <c:pt idx="3">
                  <c:v>mobiliteitshulpmiddelen</c:v>
                </c:pt>
                <c:pt idx="4">
                  <c:v>residentiële ouderenzorg</c:v>
                </c:pt>
                <c:pt idx="5">
                  <c:v>initiatieven voor beschut wonen</c:v>
                </c:pt>
                <c:pt idx="6">
                  <c:v>psychiatrische verzorgingstehuizen</c:v>
                </c:pt>
                <c:pt idx="7">
                  <c:v>revalidatie en geïsoleerde G en SP diensten</c:v>
                </c:pt>
                <c:pt idx="8">
                  <c:v>centra geestelijke gezondheidszorg</c:v>
                </c:pt>
                <c:pt idx="9">
                  <c:v>thuiszorg</c:v>
                </c:pt>
              </c:strCache>
            </c:strRef>
          </c:cat>
          <c:val>
            <c:numRef>
              <c:f>Blad1!$B$2:$B$11</c:f>
              <c:numCache>
                <c:formatCode>#,##0.0</c:formatCode>
                <c:ptCount val="10"/>
                <c:pt idx="0">
                  <c:v>371.6</c:v>
                </c:pt>
                <c:pt idx="1">
                  <c:v>38.9</c:v>
                </c:pt>
                <c:pt idx="2">
                  <c:v>359.6</c:v>
                </c:pt>
                <c:pt idx="3">
                  <c:v>70.599999999999994</c:v>
                </c:pt>
                <c:pt idx="4">
                  <c:v>2021.3</c:v>
                </c:pt>
                <c:pt idx="5">
                  <c:v>40.9</c:v>
                </c:pt>
                <c:pt idx="6">
                  <c:v>74.3</c:v>
                </c:pt>
                <c:pt idx="7">
                  <c:v>235.2</c:v>
                </c:pt>
                <c:pt idx="8">
                  <c:v>72.099999999999994</c:v>
                </c:pt>
                <c:pt idx="9">
                  <c:v>653.5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88-41D2-A1C2-E332D6FDB7F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43385E-F2A5-4657-8716-DB1878AD0154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AE02901F-63A8-473A-9D17-B73977EA9DE1}">
      <dgm:prSet phldrT="[Tekst]"/>
      <dgm:spPr/>
      <dgm:t>
        <a:bodyPr/>
        <a:lstStyle/>
        <a:p>
          <a:r>
            <a:rPr lang="nl-BE" dirty="0"/>
            <a:t>2015: budget</a:t>
          </a:r>
        </a:p>
      </dgm:t>
    </dgm:pt>
    <dgm:pt modelId="{9929F4AA-49AB-43D7-8529-30E4BB6A61C9}" type="parTrans" cxnId="{39F9CA97-27EB-4D7D-BD38-9E8EEAD7FAD8}">
      <dgm:prSet/>
      <dgm:spPr/>
      <dgm:t>
        <a:bodyPr/>
        <a:lstStyle/>
        <a:p>
          <a:endParaRPr lang="nl-BE"/>
        </a:p>
      </dgm:t>
    </dgm:pt>
    <dgm:pt modelId="{A22B4D8C-2627-40A3-84E1-C642C406F72E}" type="sibTrans" cxnId="{39F9CA97-27EB-4D7D-BD38-9E8EEAD7FAD8}">
      <dgm:prSet/>
      <dgm:spPr/>
      <dgm:t>
        <a:bodyPr/>
        <a:lstStyle/>
        <a:p>
          <a:endParaRPr lang="nl-BE"/>
        </a:p>
      </dgm:t>
    </dgm:pt>
    <dgm:pt modelId="{D5415E65-BB5C-42BE-A956-0F333B849737}">
      <dgm:prSet phldrT="[Tekst]"/>
      <dgm:spPr/>
      <dgm:t>
        <a:bodyPr/>
        <a:lstStyle/>
        <a:p>
          <a:r>
            <a:rPr lang="nl-BE" dirty="0"/>
            <a:t>2016</a:t>
          </a:r>
        </a:p>
      </dgm:t>
    </dgm:pt>
    <dgm:pt modelId="{AD787A85-7E59-433F-A6AF-E744374CEB41}" type="parTrans" cxnId="{B58C3F45-0AB4-4036-9EC3-646A902CB84B}">
      <dgm:prSet/>
      <dgm:spPr/>
      <dgm:t>
        <a:bodyPr/>
        <a:lstStyle/>
        <a:p>
          <a:endParaRPr lang="nl-BE"/>
        </a:p>
      </dgm:t>
    </dgm:pt>
    <dgm:pt modelId="{84B850C3-3E01-45EA-8311-E9402584F977}" type="sibTrans" cxnId="{B58C3F45-0AB4-4036-9EC3-646A902CB84B}">
      <dgm:prSet/>
      <dgm:spPr/>
      <dgm:t>
        <a:bodyPr/>
        <a:lstStyle/>
        <a:p>
          <a:endParaRPr lang="nl-BE"/>
        </a:p>
      </dgm:t>
    </dgm:pt>
    <dgm:pt modelId="{D3EF255E-09B2-4196-8416-E77BE0E537F0}">
      <dgm:prSet phldrT="[Tekst]" custT="1"/>
      <dgm:spPr/>
      <dgm:t>
        <a:bodyPr/>
        <a:lstStyle/>
        <a:p>
          <a:r>
            <a:rPr lang="nl-BE" sz="1600" dirty="0"/>
            <a:t>Tegemoetkoming hulp aan bejaarden</a:t>
          </a:r>
        </a:p>
        <a:p>
          <a:r>
            <a:rPr lang="nl-BE" sz="1600" dirty="0"/>
            <a:t>Lokale Multidisciplinaire Netwerken</a:t>
          </a:r>
        </a:p>
        <a:p>
          <a:r>
            <a:rPr lang="nl-BE" sz="1600" dirty="0"/>
            <a:t>Erkenning zorgberoepen</a:t>
          </a:r>
        </a:p>
        <a:p>
          <a:endParaRPr lang="nl-BE" sz="1300" dirty="0"/>
        </a:p>
      </dgm:t>
    </dgm:pt>
    <dgm:pt modelId="{6A50757A-EB16-4591-86F8-C4051F0BF4C1}" type="parTrans" cxnId="{12D84265-F8F4-41CB-B374-8180277757C8}">
      <dgm:prSet/>
      <dgm:spPr/>
      <dgm:t>
        <a:bodyPr/>
        <a:lstStyle/>
        <a:p>
          <a:endParaRPr lang="nl-BE"/>
        </a:p>
      </dgm:t>
    </dgm:pt>
    <dgm:pt modelId="{A3CEFE76-F2EB-40D7-B39B-96B3D0224CB5}" type="sibTrans" cxnId="{12D84265-F8F4-41CB-B374-8180277757C8}">
      <dgm:prSet/>
      <dgm:spPr/>
      <dgm:t>
        <a:bodyPr/>
        <a:lstStyle/>
        <a:p>
          <a:endParaRPr lang="nl-BE"/>
        </a:p>
      </dgm:t>
    </dgm:pt>
    <dgm:pt modelId="{B94CBE84-DF89-48FB-8F49-8A6248B0DE1C}">
      <dgm:prSet phldrT="[Tekst]"/>
      <dgm:spPr/>
      <dgm:t>
        <a:bodyPr/>
        <a:lstStyle/>
        <a:p>
          <a:r>
            <a:rPr lang="nl-BE" dirty="0"/>
            <a:t>2019</a:t>
          </a:r>
        </a:p>
      </dgm:t>
    </dgm:pt>
    <dgm:pt modelId="{F459AC4C-940D-4326-9B71-BB17EDAC4A97}" type="parTrans" cxnId="{0DA04283-9132-4A96-8FDF-3B88D31C5724}">
      <dgm:prSet/>
      <dgm:spPr/>
      <dgm:t>
        <a:bodyPr/>
        <a:lstStyle/>
        <a:p>
          <a:endParaRPr lang="nl-BE"/>
        </a:p>
      </dgm:t>
    </dgm:pt>
    <dgm:pt modelId="{41E93E2B-7504-4EF9-8AE3-4969C569E4D9}" type="sibTrans" cxnId="{0DA04283-9132-4A96-8FDF-3B88D31C5724}">
      <dgm:prSet/>
      <dgm:spPr/>
      <dgm:t>
        <a:bodyPr/>
        <a:lstStyle/>
        <a:p>
          <a:endParaRPr lang="nl-BE"/>
        </a:p>
      </dgm:t>
    </dgm:pt>
    <dgm:pt modelId="{38A5BEE7-C6D9-42AE-B738-F461E8911EB0}">
      <dgm:prSet phldrT="[Tekst]" custT="1"/>
      <dgm:spPr/>
      <dgm:t>
        <a:bodyPr/>
        <a:lstStyle/>
        <a:p>
          <a:r>
            <a:rPr lang="nl-BE" sz="1600" dirty="0"/>
            <a:t>Ouderenzorg</a:t>
          </a:r>
        </a:p>
        <a:p>
          <a:r>
            <a:rPr lang="nl-BE" sz="1600" dirty="0"/>
            <a:t>Revalidatie</a:t>
          </a:r>
        </a:p>
        <a:p>
          <a:r>
            <a:rPr lang="nl-BE" sz="1600" dirty="0"/>
            <a:t>PVT en Beschut Wonen</a:t>
          </a:r>
        </a:p>
        <a:p>
          <a:r>
            <a:rPr lang="nl-BE" sz="1600" dirty="0"/>
            <a:t>Mobiliteits-hulpmiddelen</a:t>
          </a:r>
        </a:p>
        <a:p>
          <a:r>
            <a:rPr lang="nl-BE" sz="1600" dirty="0" err="1"/>
            <a:t>GDThuiszorg</a:t>
          </a:r>
          <a:r>
            <a:rPr lang="nl-BE" sz="1600" dirty="0"/>
            <a:t> en MBE </a:t>
          </a:r>
        </a:p>
      </dgm:t>
    </dgm:pt>
    <dgm:pt modelId="{2621848F-6ADB-4641-8F81-5F52758245B2}" type="parTrans" cxnId="{85CB530F-9376-46A0-ADF5-216B6CF71D39}">
      <dgm:prSet/>
      <dgm:spPr/>
      <dgm:t>
        <a:bodyPr/>
        <a:lstStyle/>
        <a:p>
          <a:endParaRPr lang="nl-BE"/>
        </a:p>
      </dgm:t>
    </dgm:pt>
    <dgm:pt modelId="{75F852A4-9481-46F9-B2AA-2C7472EB3ADB}" type="sibTrans" cxnId="{85CB530F-9376-46A0-ADF5-216B6CF71D39}">
      <dgm:prSet/>
      <dgm:spPr/>
      <dgm:t>
        <a:bodyPr/>
        <a:lstStyle/>
        <a:p>
          <a:endParaRPr lang="nl-BE"/>
        </a:p>
      </dgm:t>
    </dgm:pt>
    <dgm:pt modelId="{63063B25-019C-4E27-886C-F53216D51C29}">
      <dgm:prSet/>
      <dgm:spPr/>
      <dgm:t>
        <a:bodyPr/>
        <a:lstStyle/>
        <a:p>
          <a:r>
            <a:rPr lang="nl-BE" dirty="0"/>
            <a:t>Juli 2014: bevoegdheidsoverdracht </a:t>
          </a:r>
        </a:p>
      </dgm:t>
    </dgm:pt>
    <dgm:pt modelId="{B406E845-D5BB-43FD-8CB0-5F22C743DE4A}" type="parTrans" cxnId="{A4A48650-F584-4214-9A94-B4F46DA2D9B1}">
      <dgm:prSet/>
      <dgm:spPr/>
      <dgm:t>
        <a:bodyPr/>
        <a:lstStyle/>
        <a:p>
          <a:endParaRPr lang="nl-BE"/>
        </a:p>
      </dgm:t>
    </dgm:pt>
    <dgm:pt modelId="{254EA08F-ED19-4ECC-9ACD-63BAF5C00113}" type="sibTrans" cxnId="{A4A48650-F584-4214-9A94-B4F46DA2D9B1}">
      <dgm:prSet/>
      <dgm:spPr/>
      <dgm:t>
        <a:bodyPr/>
        <a:lstStyle/>
        <a:p>
          <a:endParaRPr lang="nl-BE"/>
        </a:p>
      </dgm:t>
    </dgm:pt>
    <dgm:pt modelId="{AC4725A5-E257-4F5D-B3CB-CB7ACA3D90D8}">
      <dgm:prSet custT="1"/>
      <dgm:spPr/>
      <dgm:t>
        <a:bodyPr/>
        <a:lstStyle/>
        <a:p>
          <a:r>
            <a:rPr lang="nl-BE" sz="1600" dirty="0"/>
            <a:t>Prijzenbeleid WZC</a:t>
          </a:r>
        </a:p>
        <a:p>
          <a:r>
            <a:rPr lang="nl-BE" sz="1600" dirty="0"/>
            <a:t>Normering ziekenhuizen</a:t>
          </a:r>
        </a:p>
        <a:p>
          <a:r>
            <a:rPr lang="nl-BE" sz="1600" dirty="0"/>
            <a:t>Huisartsenkringen, palliatieve </a:t>
          </a:r>
          <a:r>
            <a:rPr lang="nl-BE" sz="1600" dirty="0" err="1"/>
            <a:t>samen-werkingsverbanden</a:t>
          </a:r>
          <a:r>
            <a:rPr lang="nl-BE" sz="1600" dirty="0"/>
            <a:t>, </a:t>
          </a:r>
        </a:p>
        <a:p>
          <a:r>
            <a:rPr lang="nl-BE" sz="1600" dirty="0" err="1"/>
            <a:t>Impulseo</a:t>
          </a:r>
          <a:endParaRPr lang="nl-BE" sz="1600" dirty="0"/>
        </a:p>
        <a:p>
          <a:endParaRPr lang="nl-BE" sz="1200" dirty="0"/>
        </a:p>
      </dgm:t>
    </dgm:pt>
    <dgm:pt modelId="{09281281-40EC-47AC-AC47-51CA90D33F0B}" type="parTrans" cxnId="{27EF50EA-6CCE-4D5B-883B-9537950B5CF0}">
      <dgm:prSet/>
      <dgm:spPr/>
      <dgm:t>
        <a:bodyPr/>
        <a:lstStyle/>
        <a:p>
          <a:endParaRPr lang="nl-BE"/>
        </a:p>
      </dgm:t>
    </dgm:pt>
    <dgm:pt modelId="{D298A32D-CC4E-4D7F-BAE8-5C31F6090EF0}" type="sibTrans" cxnId="{27EF50EA-6CCE-4D5B-883B-9537950B5CF0}">
      <dgm:prSet/>
      <dgm:spPr/>
      <dgm:t>
        <a:bodyPr/>
        <a:lstStyle/>
        <a:p>
          <a:endParaRPr lang="nl-BE"/>
        </a:p>
      </dgm:t>
    </dgm:pt>
    <dgm:pt modelId="{42334406-735C-46F4-8B40-E2326EEBE61D}" type="pres">
      <dgm:prSet presAssocID="{A643385E-F2A5-4657-8716-DB1878AD0154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46E6DCCE-6D53-41FB-9D31-4B309197AC2D}" type="pres">
      <dgm:prSet presAssocID="{63063B25-019C-4E27-886C-F53216D51C29}" presName="parentText1" presStyleLbl="node1" presStyleIdx="0" presStyleCnt="4" custLinFactNeighborY="-9750">
        <dgm:presLayoutVars>
          <dgm:chMax/>
          <dgm:chPref val="3"/>
          <dgm:bulletEnabled val="1"/>
        </dgm:presLayoutVars>
      </dgm:prSet>
      <dgm:spPr/>
    </dgm:pt>
    <dgm:pt modelId="{CD139296-0FB6-4F6D-8479-B5842E28B084}" type="pres">
      <dgm:prSet presAssocID="{AE02901F-63A8-473A-9D17-B73977EA9DE1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38CDAEE5-596E-4984-A744-81146991143C}" type="pres">
      <dgm:prSet presAssocID="{AE02901F-63A8-473A-9D17-B73977EA9DE1}" presName="childText2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37A55F1C-00E1-408B-AB07-052E7FC37A0F}" type="pres">
      <dgm:prSet presAssocID="{D5415E65-BB5C-42BE-A956-0F333B849737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C1C5F3D8-6186-459F-A725-59473CF1DFBD}" type="pres">
      <dgm:prSet presAssocID="{D5415E65-BB5C-42BE-A956-0F333B849737}" presName="childText3" presStyleLbl="solidAlignAcc1" presStyleIdx="1" presStyleCnt="3" custLinFactNeighborX="5403" custLinFactNeighborY="-3551">
        <dgm:presLayoutVars>
          <dgm:chMax val="0"/>
          <dgm:chPref val="0"/>
          <dgm:bulletEnabled val="1"/>
        </dgm:presLayoutVars>
      </dgm:prSet>
      <dgm:spPr/>
    </dgm:pt>
    <dgm:pt modelId="{4FD98E16-49CE-4547-80A4-101C9F5C7C77}" type="pres">
      <dgm:prSet presAssocID="{B94CBE84-DF89-48FB-8F49-8A6248B0DE1C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E367748B-612C-4893-AB09-AF7BACCE592F}" type="pres">
      <dgm:prSet presAssocID="{B94CBE84-DF89-48FB-8F49-8A6248B0DE1C}" presName="childText4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5CB530F-9376-46A0-ADF5-216B6CF71D39}" srcId="{B94CBE84-DF89-48FB-8F49-8A6248B0DE1C}" destId="{38A5BEE7-C6D9-42AE-B738-F461E8911EB0}" srcOrd="0" destOrd="0" parTransId="{2621848F-6ADB-4641-8F81-5F52758245B2}" sibTransId="{75F852A4-9481-46F9-B2AA-2C7472EB3ADB}"/>
    <dgm:cxn modelId="{A336A113-D5FE-4079-83DD-554458459416}" type="presOf" srcId="{63063B25-019C-4E27-886C-F53216D51C29}" destId="{46E6DCCE-6D53-41FB-9D31-4B309197AC2D}" srcOrd="0" destOrd="0" presId="urn:microsoft.com/office/officeart/2009/3/layout/IncreasingArrowsProcess"/>
    <dgm:cxn modelId="{0DED0342-2D8D-4711-A544-E4B08782B163}" type="presOf" srcId="{AE02901F-63A8-473A-9D17-B73977EA9DE1}" destId="{CD139296-0FB6-4F6D-8479-B5842E28B084}" srcOrd="0" destOrd="0" presId="urn:microsoft.com/office/officeart/2009/3/layout/IncreasingArrowsProcess"/>
    <dgm:cxn modelId="{B58C3F45-0AB4-4036-9EC3-646A902CB84B}" srcId="{A643385E-F2A5-4657-8716-DB1878AD0154}" destId="{D5415E65-BB5C-42BE-A956-0F333B849737}" srcOrd="2" destOrd="0" parTransId="{AD787A85-7E59-433F-A6AF-E744374CEB41}" sibTransId="{84B850C3-3E01-45EA-8311-E9402584F977}"/>
    <dgm:cxn modelId="{12D84265-F8F4-41CB-B374-8180277757C8}" srcId="{D5415E65-BB5C-42BE-A956-0F333B849737}" destId="{D3EF255E-09B2-4196-8416-E77BE0E537F0}" srcOrd="0" destOrd="0" parTransId="{6A50757A-EB16-4591-86F8-C4051F0BF4C1}" sibTransId="{A3CEFE76-F2EB-40D7-B39B-96B3D0224CB5}"/>
    <dgm:cxn modelId="{A4A48650-F584-4214-9A94-B4F46DA2D9B1}" srcId="{A643385E-F2A5-4657-8716-DB1878AD0154}" destId="{63063B25-019C-4E27-886C-F53216D51C29}" srcOrd="0" destOrd="0" parTransId="{B406E845-D5BB-43FD-8CB0-5F22C743DE4A}" sibTransId="{254EA08F-ED19-4ECC-9ACD-63BAF5C00113}"/>
    <dgm:cxn modelId="{0DA04283-9132-4A96-8FDF-3B88D31C5724}" srcId="{A643385E-F2A5-4657-8716-DB1878AD0154}" destId="{B94CBE84-DF89-48FB-8F49-8A6248B0DE1C}" srcOrd="3" destOrd="0" parTransId="{F459AC4C-940D-4326-9B71-BB17EDAC4A97}" sibTransId="{41E93E2B-7504-4EF9-8AE3-4969C569E4D9}"/>
    <dgm:cxn modelId="{39F9CA97-27EB-4D7D-BD38-9E8EEAD7FAD8}" srcId="{A643385E-F2A5-4657-8716-DB1878AD0154}" destId="{AE02901F-63A8-473A-9D17-B73977EA9DE1}" srcOrd="1" destOrd="0" parTransId="{9929F4AA-49AB-43D7-8529-30E4BB6A61C9}" sibTransId="{A22B4D8C-2627-40A3-84E1-C642C406F72E}"/>
    <dgm:cxn modelId="{7EAE7C9D-608D-4B44-A56B-6D1197C9CB48}" type="presOf" srcId="{D5415E65-BB5C-42BE-A956-0F333B849737}" destId="{37A55F1C-00E1-408B-AB07-052E7FC37A0F}" srcOrd="0" destOrd="0" presId="urn:microsoft.com/office/officeart/2009/3/layout/IncreasingArrowsProcess"/>
    <dgm:cxn modelId="{248DA5C1-DD55-42B7-9A12-AE37189E9650}" type="presOf" srcId="{AC4725A5-E257-4F5D-B3CB-CB7ACA3D90D8}" destId="{38CDAEE5-596E-4984-A744-81146991143C}" srcOrd="0" destOrd="0" presId="urn:microsoft.com/office/officeart/2009/3/layout/IncreasingArrowsProcess"/>
    <dgm:cxn modelId="{32B02CD1-D6F0-4065-9DF3-EBD4D50092C0}" type="presOf" srcId="{D3EF255E-09B2-4196-8416-E77BE0E537F0}" destId="{C1C5F3D8-6186-459F-A725-59473CF1DFBD}" srcOrd="0" destOrd="0" presId="urn:microsoft.com/office/officeart/2009/3/layout/IncreasingArrowsProcess"/>
    <dgm:cxn modelId="{153FC8D4-F9D0-4C75-9555-0FC75EED33A4}" type="presOf" srcId="{B94CBE84-DF89-48FB-8F49-8A6248B0DE1C}" destId="{4FD98E16-49CE-4547-80A4-101C9F5C7C77}" srcOrd="0" destOrd="0" presId="urn:microsoft.com/office/officeart/2009/3/layout/IncreasingArrowsProcess"/>
    <dgm:cxn modelId="{BB4824D5-7610-4F48-9CFA-EE7BBA0E4AA9}" type="presOf" srcId="{38A5BEE7-C6D9-42AE-B738-F461E8911EB0}" destId="{E367748B-612C-4893-AB09-AF7BACCE592F}" srcOrd="0" destOrd="0" presId="urn:microsoft.com/office/officeart/2009/3/layout/IncreasingArrowsProcess"/>
    <dgm:cxn modelId="{27EF50EA-6CCE-4D5B-883B-9537950B5CF0}" srcId="{AE02901F-63A8-473A-9D17-B73977EA9DE1}" destId="{AC4725A5-E257-4F5D-B3CB-CB7ACA3D90D8}" srcOrd="0" destOrd="0" parTransId="{09281281-40EC-47AC-AC47-51CA90D33F0B}" sibTransId="{D298A32D-CC4E-4D7F-BAE8-5C31F6090EF0}"/>
    <dgm:cxn modelId="{443DDDF6-6278-46A9-AF77-4FF97A1222F3}" type="presOf" srcId="{A643385E-F2A5-4657-8716-DB1878AD0154}" destId="{42334406-735C-46F4-8B40-E2326EEBE61D}" srcOrd="0" destOrd="0" presId="urn:microsoft.com/office/officeart/2009/3/layout/IncreasingArrowsProcess"/>
    <dgm:cxn modelId="{DF68DCD7-EA51-4435-A92F-E3F0746A2D08}" type="presParOf" srcId="{42334406-735C-46F4-8B40-E2326EEBE61D}" destId="{46E6DCCE-6D53-41FB-9D31-4B309197AC2D}" srcOrd="0" destOrd="0" presId="urn:microsoft.com/office/officeart/2009/3/layout/IncreasingArrowsProcess"/>
    <dgm:cxn modelId="{8C65083A-814F-4AB3-92CA-723A8240C024}" type="presParOf" srcId="{42334406-735C-46F4-8B40-E2326EEBE61D}" destId="{CD139296-0FB6-4F6D-8479-B5842E28B084}" srcOrd="1" destOrd="0" presId="urn:microsoft.com/office/officeart/2009/3/layout/IncreasingArrowsProcess"/>
    <dgm:cxn modelId="{D83B47D9-DD4F-4405-BDC5-CCABAEA0C9CF}" type="presParOf" srcId="{42334406-735C-46F4-8B40-E2326EEBE61D}" destId="{38CDAEE5-596E-4984-A744-81146991143C}" srcOrd="2" destOrd="0" presId="urn:microsoft.com/office/officeart/2009/3/layout/IncreasingArrowsProcess"/>
    <dgm:cxn modelId="{B6FFDB0D-BCC6-4DBC-B135-BBAD569670DA}" type="presParOf" srcId="{42334406-735C-46F4-8B40-E2326EEBE61D}" destId="{37A55F1C-00E1-408B-AB07-052E7FC37A0F}" srcOrd="3" destOrd="0" presId="urn:microsoft.com/office/officeart/2009/3/layout/IncreasingArrowsProcess"/>
    <dgm:cxn modelId="{2C97A89C-4D5B-4020-93E6-BD85ADF3BDF0}" type="presParOf" srcId="{42334406-735C-46F4-8B40-E2326EEBE61D}" destId="{C1C5F3D8-6186-459F-A725-59473CF1DFBD}" srcOrd="4" destOrd="0" presId="urn:microsoft.com/office/officeart/2009/3/layout/IncreasingArrowsProcess"/>
    <dgm:cxn modelId="{F0C148B9-C155-4BB3-A80C-1B3E5E640A45}" type="presParOf" srcId="{42334406-735C-46F4-8B40-E2326EEBE61D}" destId="{4FD98E16-49CE-4547-80A4-101C9F5C7C77}" srcOrd="5" destOrd="0" presId="urn:microsoft.com/office/officeart/2009/3/layout/IncreasingArrowsProcess"/>
    <dgm:cxn modelId="{16A34946-574D-41C7-99BA-D9D0DCF7FF94}" type="presParOf" srcId="{42334406-735C-46F4-8B40-E2326EEBE61D}" destId="{E367748B-612C-4893-AB09-AF7BACCE592F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76D87F-0826-41DB-B015-9CDE1993B792}" type="doc">
      <dgm:prSet loTypeId="urn:microsoft.com/office/officeart/2005/8/layout/venn2" loCatId="relationship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nl-NL"/>
        </a:p>
      </dgm:t>
    </dgm:pt>
    <dgm:pt modelId="{1869EB33-B33E-4212-8261-DC7851D28494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nl-NL" sz="1600" dirty="0"/>
            <a:t>Vlaanderen | Vlaams Instituut voor de eerste lijn</a:t>
          </a:r>
        </a:p>
      </dgm:t>
    </dgm:pt>
    <dgm:pt modelId="{DB404A29-494D-4383-AEA1-6F48D00B5E12}" type="parTrans" cxnId="{D1888EB1-B5F0-4B0E-88C3-8F269EFC0667}">
      <dgm:prSet/>
      <dgm:spPr/>
      <dgm:t>
        <a:bodyPr/>
        <a:lstStyle/>
        <a:p>
          <a:endParaRPr lang="nl-NL"/>
        </a:p>
      </dgm:t>
    </dgm:pt>
    <dgm:pt modelId="{1BB10EFB-ADB3-4B55-8FD5-8AA8BA11C3E7}" type="sibTrans" cxnId="{D1888EB1-B5F0-4B0E-88C3-8F269EFC0667}">
      <dgm:prSet/>
      <dgm:spPr/>
      <dgm:t>
        <a:bodyPr/>
        <a:lstStyle/>
        <a:p>
          <a:endParaRPr lang="nl-NL"/>
        </a:p>
      </dgm:t>
    </dgm:pt>
    <dgm:pt modelId="{A27FCE88-DE2B-4DC4-81AD-12E876CB0F5B}">
      <dgm:prSet phldrT="[Tekst]" custT="1"/>
      <dgm:spPr>
        <a:solidFill>
          <a:schemeClr val="accent2"/>
        </a:solidFill>
      </dgm:spPr>
      <dgm:t>
        <a:bodyPr/>
        <a:lstStyle/>
        <a:p>
          <a:r>
            <a:rPr lang="nl-NL" sz="1800" dirty="0"/>
            <a:t>Regionale zorgzone</a:t>
          </a:r>
        </a:p>
      </dgm:t>
    </dgm:pt>
    <dgm:pt modelId="{14B95D55-DE09-4EED-9C03-766B9A194702}" type="parTrans" cxnId="{CBB83A1A-7353-4881-8A8E-11D187840CBE}">
      <dgm:prSet/>
      <dgm:spPr/>
      <dgm:t>
        <a:bodyPr/>
        <a:lstStyle/>
        <a:p>
          <a:endParaRPr lang="nl-NL"/>
        </a:p>
      </dgm:t>
    </dgm:pt>
    <dgm:pt modelId="{FCFF9DF7-D1AA-4027-B07D-F37757539845}" type="sibTrans" cxnId="{CBB83A1A-7353-4881-8A8E-11D187840CBE}">
      <dgm:prSet/>
      <dgm:spPr/>
      <dgm:t>
        <a:bodyPr/>
        <a:lstStyle/>
        <a:p>
          <a:endParaRPr lang="nl-NL"/>
        </a:p>
      </dgm:t>
    </dgm:pt>
    <dgm:pt modelId="{13ED2975-2316-4432-91FF-450F1D67706E}">
      <dgm:prSet phldrT="[Tekst]" custT="1"/>
      <dgm:spPr>
        <a:solidFill>
          <a:schemeClr val="accent3"/>
        </a:solidFill>
      </dgm:spPr>
      <dgm:t>
        <a:bodyPr/>
        <a:lstStyle/>
        <a:p>
          <a:r>
            <a:rPr lang="nl-NL" sz="1600" dirty="0"/>
            <a:t>Eerstelijnszone</a:t>
          </a:r>
        </a:p>
      </dgm:t>
    </dgm:pt>
    <dgm:pt modelId="{5B84D72F-DCCA-484C-B8CC-1CDA7F063863}" type="parTrans" cxnId="{B4BEA1B7-6633-443A-9DFC-89204862E700}">
      <dgm:prSet/>
      <dgm:spPr/>
      <dgm:t>
        <a:bodyPr/>
        <a:lstStyle/>
        <a:p>
          <a:endParaRPr lang="nl-NL"/>
        </a:p>
      </dgm:t>
    </dgm:pt>
    <dgm:pt modelId="{C49E75C0-EAE3-4E8D-930D-792C8AAFD527}" type="sibTrans" cxnId="{B4BEA1B7-6633-443A-9DFC-89204862E700}">
      <dgm:prSet/>
      <dgm:spPr/>
      <dgm:t>
        <a:bodyPr/>
        <a:lstStyle/>
        <a:p>
          <a:endParaRPr lang="nl-NL"/>
        </a:p>
      </dgm:t>
    </dgm:pt>
    <dgm:pt modelId="{C9D0D1F5-D5CB-4A94-9D5A-74BAF85DB6EC}" type="pres">
      <dgm:prSet presAssocID="{9876D87F-0826-41DB-B015-9CDE1993B792}" presName="Name0" presStyleCnt="0">
        <dgm:presLayoutVars>
          <dgm:chMax val="7"/>
          <dgm:resizeHandles val="exact"/>
        </dgm:presLayoutVars>
      </dgm:prSet>
      <dgm:spPr/>
    </dgm:pt>
    <dgm:pt modelId="{94B618D4-1062-4D73-B385-E72412788DA1}" type="pres">
      <dgm:prSet presAssocID="{9876D87F-0826-41DB-B015-9CDE1993B792}" presName="comp1" presStyleCnt="0"/>
      <dgm:spPr/>
    </dgm:pt>
    <dgm:pt modelId="{BE22FA5D-20C9-4108-8DD1-1E924DD4FC1D}" type="pres">
      <dgm:prSet presAssocID="{9876D87F-0826-41DB-B015-9CDE1993B792}" presName="circle1" presStyleLbl="node1" presStyleIdx="0" presStyleCnt="3"/>
      <dgm:spPr/>
    </dgm:pt>
    <dgm:pt modelId="{515E8C35-3642-4964-8B7A-2CE2D1EF85BC}" type="pres">
      <dgm:prSet presAssocID="{9876D87F-0826-41DB-B015-9CDE1993B792}" presName="c1text" presStyleLbl="node1" presStyleIdx="0" presStyleCnt="3">
        <dgm:presLayoutVars>
          <dgm:bulletEnabled val="1"/>
        </dgm:presLayoutVars>
      </dgm:prSet>
      <dgm:spPr/>
    </dgm:pt>
    <dgm:pt modelId="{55487A1A-5F0D-42D6-8960-0C31DDA76043}" type="pres">
      <dgm:prSet presAssocID="{9876D87F-0826-41DB-B015-9CDE1993B792}" presName="comp2" presStyleCnt="0"/>
      <dgm:spPr/>
    </dgm:pt>
    <dgm:pt modelId="{230A8700-1B5D-4513-8DEE-C9A1C4B9E46D}" type="pres">
      <dgm:prSet presAssocID="{9876D87F-0826-41DB-B015-9CDE1993B792}" presName="circle2" presStyleLbl="node1" presStyleIdx="1" presStyleCnt="3"/>
      <dgm:spPr/>
    </dgm:pt>
    <dgm:pt modelId="{87D4FBA6-3CAD-486A-8149-4724464ED7A1}" type="pres">
      <dgm:prSet presAssocID="{9876D87F-0826-41DB-B015-9CDE1993B792}" presName="c2text" presStyleLbl="node1" presStyleIdx="1" presStyleCnt="3">
        <dgm:presLayoutVars>
          <dgm:bulletEnabled val="1"/>
        </dgm:presLayoutVars>
      </dgm:prSet>
      <dgm:spPr/>
    </dgm:pt>
    <dgm:pt modelId="{48121F31-3789-4813-9BB7-33E87BDC8085}" type="pres">
      <dgm:prSet presAssocID="{9876D87F-0826-41DB-B015-9CDE1993B792}" presName="comp3" presStyleCnt="0"/>
      <dgm:spPr/>
    </dgm:pt>
    <dgm:pt modelId="{161B882E-5B8C-43FB-A35F-5B3EDAD19FFF}" type="pres">
      <dgm:prSet presAssocID="{9876D87F-0826-41DB-B015-9CDE1993B792}" presName="circle3" presStyleLbl="node1" presStyleIdx="2" presStyleCnt="3"/>
      <dgm:spPr/>
    </dgm:pt>
    <dgm:pt modelId="{B1F12A66-37FD-4856-9E9C-33816B280CED}" type="pres">
      <dgm:prSet presAssocID="{9876D87F-0826-41DB-B015-9CDE1993B792}" presName="c3text" presStyleLbl="node1" presStyleIdx="2" presStyleCnt="3">
        <dgm:presLayoutVars>
          <dgm:bulletEnabled val="1"/>
        </dgm:presLayoutVars>
      </dgm:prSet>
      <dgm:spPr/>
    </dgm:pt>
  </dgm:ptLst>
  <dgm:cxnLst>
    <dgm:cxn modelId="{50B30F0A-36A1-488E-B563-31FF7A2013FC}" type="presOf" srcId="{13ED2975-2316-4432-91FF-450F1D67706E}" destId="{161B882E-5B8C-43FB-A35F-5B3EDAD19FFF}" srcOrd="0" destOrd="0" presId="urn:microsoft.com/office/officeart/2005/8/layout/venn2"/>
    <dgm:cxn modelId="{CBB83A1A-7353-4881-8A8E-11D187840CBE}" srcId="{9876D87F-0826-41DB-B015-9CDE1993B792}" destId="{A27FCE88-DE2B-4DC4-81AD-12E876CB0F5B}" srcOrd="1" destOrd="0" parTransId="{14B95D55-DE09-4EED-9C03-766B9A194702}" sibTransId="{FCFF9DF7-D1AA-4027-B07D-F37757539845}"/>
    <dgm:cxn modelId="{12598D3E-CE79-42B5-BE43-DD547024144F}" type="presOf" srcId="{13ED2975-2316-4432-91FF-450F1D67706E}" destId="{B1F12A66-37FD-4856-9E9C-33816B280CED}" srcOrd="1" destOrd="0" presId="urn:microsoft.com/office/officeart/2005/8/layout/venn2"/>
    <dgm:cxn modelId="{BFD1A23E-EA60-497B-B79F-864BC59A9D9D}" type="presOf" srcId="{9876D87F-0826-41DB-B015-9CDE1993B792}" destId="{C9D0D1F5-D5CB-4A94-9D5A-74BAF85DB6EC}" srcOrd="0" destOrd="0" presId="urn:microsoft.com/office/officeart/2005/8/layout/venn2"/>
    <dgm:cxn modelId="{BB7D0649-5FE1-48B3-AC20-A4FFD8F5A9DB}" type="presOf" srcId="{1869EB33-B33E-4212-8261-DC7851D28494}" destId="{BE22FA5D-20C9-4108-8DD1-1E924DD4FC1D}" srcOrd="0" destOrd="0" presId="urn:microsoft.com/office/officeart/2005/8/layout/venn2"/>
    <dgm:cxn modelId="{D1888EB1-B5F0-4B0E-88C3-8F269EFC0667}" srcId="{9876D87F-0826-41DB-B015-9CDE1993B792}" destId="{1869EB33-B33E-4212-8261-DC7851D28494}" srcOrd="0" destOrd="0" parTransId="{DB404A29-494D-4383-AEA1-6F48D00B5E12}" sibTransId="{1BB10EFB-ADB3-4B55-8FD5-8AA8BA11C3E7}"/>
    <dgm:cxn modelId="{B4BEA1B7-6633-443A-9DFC-89204862E700}" srcId="{9876D87F-0826-41DB-B015-9CDE1993B792}" destId="{13ED2975-2316-4432-91FF-450F1D67706E}" srcOrd="2" destOrd="0" parTransId="{5B84D72F-DCCA-484C-B8CC-1CDA7F063863}" sibTransId="{C49E75C0-EAE3-4E8D-930D-792C8AAFD527}"/>
    <dgm:cxn modelId="{7A2F02C2-1CDE-48AC-AE45-196FA9E4563B}" type="presOf" srcId="{1869EB33-B33E-4212-8261-DC7851D28494}" destId="{515E8C35-3642-4964-8B7A-2CE2D1EF85BC}" srcOrd="1" destOrd="0" presId="urn:microsoft.com/office/officeart/2005/8/layout/venn2"/>
    <dgm:cxn modelId="{3B87DAD5-7E84-4453-B7EA-572E51F7433D}" type="presOf" srcId="{A27FCE88-DE2B-4DC4-81AD-12E876CB0F5B}" destId="{87D4FBA6-3CAD-486A-8149-4724464ED7A1}" srcOrd="1" destOrd="0" presId="urn:microsoft.com/office/officeart/2005/8/layout/venn2"/>
    <dgm:cxn modelId="{EB397CE9-6A2B-4D4D-B1DD-EDC552E554B3}" type="presOf" srcId="{A27FCE88-DE2B-4DC4-81AD-12E876CB0F5B}" destId="{230A8700-1B5D-4513-8DEE-C9A1C4B9E46D}" srcOrd="0" destOrd="0" presId="urn:microsoft.com/office/officeart/2005/8/layout/venn2"/>
    <dgm:cxn modelId="{FDE7B19E-27B7-4ABB-9CC0-0DB67D573621}" type="presParOf" srcId="{C9D0D1F5-D5CB-4A94-9D5A-74BAF85DB6EC}" destId="{94B618D4-1062-4D73-B385-E72412788DA1}" srcOrd="0" destOrd="0" presId="urn:microsoft.com/office/officeart/2005/8/layout/venn2"/>
    <dgm:cxn modelId="{3FF1B0B9-17EC-446A-B8FB-0B1E9B04BF03}" type="presParOf" srcId="{94B618D4-1062-4D73-B385-E72412788DA1}" destId="{BE22FA5D-20C9-4108-8DD1-1E924DD4FC1D}" srcOrd="0" destOrd="0" presId="urn:microsoft.com/office/officeart/2005/8/layout/venn2"/>
    <dgm:cxn modelId="{7DB223EE-F470-43EB-A4B2-1B97EF438C1D}" type="presParOf" srcId="{94B618D4-1062-4D73-B385-E72412788DA1}" destId="{515E8C35-3642-4964-8B7A-2CE2D1EF85BC}" srcOrd="1" destOrd="0" presId="urn:microsoft.com/office/officeart/2005/8/layout/venn2"/>
    <dgm:cxn modelId="{2E3A8755-1B35-42B6-B889-4C186E0000AE}" type="presParOf" srcId="{C9D0D1F5-D5CB-4A94-9D5A-74BAF85DB6EC}" destId="{55487A1A-5F0D-42D6-8960-0C31DDA76043}" srcOrd="1" destOrd="0" presId="urn:microsoft.com/office/officeart/2005/8/layout/venn2"/>
    <dgm:cxn modelId="{49F5F78E-E019-4A02-960A-E42B483BBCE8}" type="presParOf" srcId="{55487A1A-5F0D-42D6-8960-0C31DDA76043}" destId="{230A8700-1B5D-4513-8DEE-C9A1C4B9E46D}" srcOrd="0" destOrd="0" presId="urn:microsoft.com/office/officeart/2005/8/layout/venn2"/>
    <dgm:cxn modelId="{7F69C173-0D9B-4134-AEA7-FB6C6598D87B}" type="presParOf" srcId="{55487A1A-5F0D-42D6-8960-0C31DDA76043}" destId="{87D4FBA6-3CAD-486A-8149-4724464ED7A1}" srcOrd="1" destOrd="0" presId="urn:microsoft.com/office/officeart/2005/8/layout/venn2"/>
    <dgm:cxn modelId="{810CC042-E0EA-4E02-9119-72E55EDD1ACA}" type="presParOf" srcId="{C9D0D1F5-D5CB-4A94-9D5A-74BAF85DB6EC}" destId="{48121F31-3789-4813-9BB7-33E87BDC8085}" srcOrd="2" destOrd="0" presId="urn:microsoft.com/office/officeart/2005/8/layout/venn2"/>
    <dgm:cxn modelId="{E74EB009-74D7-405B-A702-24B2BB8EB11F}" type="presParOf" srcId="{48121F31-3789-4813-9BB7-33E87BDC8085}" destId="{161B882E-5B8C-43FB-A35F-5B3EDAD19FFF}" srcOrd="0" destOrd="0" presId="urn:microsoft.com/office/officeart/2005/8/layout/venn2"/>
    <dgm:cxn modelId="{0AC91F50-CD07-4793-AB7B-8A04C4626605}" type="presParOf" srcId="{48121F31-3789-4813-9BB7-33E87BDC8085}" destId="{B1F12A66-37FD-4856-9E9C-33816B280CE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6DCCE-6D53-41FB-9D31-4B309197AC2D}">
      <dsp:nvSpPr>
        <dsp:cNvPr id="0" name=""/>
        <dsp:cNvSpPr/>
      </dsp:nvSpPr>
      <dsp:spPr>
        <a:xfrm>
          <a:off x="70894" y="255744"/>
          <a:ext cx="7921124" cy="115319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30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/>
            <a:t>Juli 2014: bevoegdheidsoverdracht </a:t>
          </a:r>
        </a:p>
      </dsp:txBody>
      <dsp:txXfrm>
        <a:off x="70894" y="544043"/>
        <a:ext cx="7632825" cy="576598"/>
      </dsp:txXfrm>
    </dsp:sp>
    <dsp:sp modelId="{CD139296-0FB6-4F6D-8479-B5842E28B084}">
      <dsp:nvSpPr>
        <dsp:cNvPr id="0" name=""/>
        <dsp:cNvSpPr/>
      </dsp:nvSpPr>
      <dsp:spPr>
        <a:xfrm>
          <a:off x="1896713" y="752444"/>
          <a:ext cx="6095305" cy="115319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30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/>
            <a:t>2015: budget</a:t>
          </a:r>
        </a:p>
      </dsp:txBody>
      <dsp:txXfrm>
        <a:off x="1896713" y="1040743"/>
        <a:ext cx="5807006" cy="576598"/>
      </dsp:txXfrm>
    </dsp:sp>
    <dsp:sp modelId="{38CDAEE5-596E-4984-A744-81146991143C}">
      <dsp:nvSpPr>
        <dsp:cNvPr id="0" name=""/>
        <dsp:cNvSpPr/>
      </dsp:nvSpPr>
      <dsp:spPr>
        <a:xfrm>
          <a:off x="1896713" y="1643606"/>
          <a:ext cx="1825819" cy="20786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Prijzenbeleid WZC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Normering ziekenhuizen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Huisartsenkringen, palliatieve </a:t>
          </a:r>
          <a:r>
            <a:rPr lang="nl-BE" sz="1600" kern="1200" dirty="0" err="1"/>
            <a:t>samen-werkingsverbanden</a:t>
          </a:r>
          <a:r>
            <a:rPr lang="nl-BE" sz="1600" kern="1200" dirty="0"/>
            <a:t>,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 err="1"/>
            <a:t>Impulseo</a:t>
          </a:r>
          <a:endParaRPr lang="nl-BE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200" kern="1200" dirty="0"/>
        </a:p>
      </dsp:txBody>
      <dsp:txXfrm>
        <a:off x="1896713" y="1643606"/>
        <a:ext cx="1825819" cy="2078697"/>
      </dsp:txXfrm>
    </dsp:sp>
    <dsp:sp modelId="{37A55F1C-00E1-408B-AB07-052E7FC37A0F}">
      <dsp:nvSpPr>
        <dsp:cNvPr id="0" name=""/>
        <dsp:cNvSpPr/>
      </dsp:nvSpPr>
      <dsp:spPr>
        <a:xfrm>
          <a:off x="3722532" y="1136706"/>
          <a:ext cx="4269486" cy="115319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30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/>
            <a:t>2016</a:t>
          </a:r>
        </a:p>
      </dsp:txBody>
      <dsp:txXfrm>
        <a:off x="3722532" y="1425005"/>
        <a:ext cx="3981187" cy="576598"/>
      </dsp:txXfrm>
    </dsp:sp>
    <dsp:sp modelId="{C1C5F3D8-6186-459F-A725-59473CF1DFBD}">
      <dsp:nvSpPr>
        <dsp:cNvPr id="0" name=""/>
        <dsp:cNvSpPr/>
      </dsp:nvSpPr>
      <dsp:spPr>
        <a:xfrm>
          <a:off x="3821181" y="1953561"/>
          <a:ext cx="1825819" cy="20925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Tegemoetkoming hulp aan bejaarden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Lokale Multidisciplinaire Netwerken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Erkenning zorgberoepen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/>
        </a:p>
      </dsp:txBody>
      <dsp:txXfrm>
        <a:off x="3821181" y="1953561"/>
        <a:ext cx="1825819" cy="2092596"/>
      </dsp:txXfrm>
    </dsp:sp>
    <dsp:sp modelId="{4FD98E16-49CE-4547-80A4-101C9F5C7C77}">
      <dsp:nvSpPr>
        <dsp:cNvPr id="0" name=""/>
        <dsp:cNvSpPr/>
      </dsp:nvSpPr>
      <dsp:spPr>
        <a:xfrm>
          <a:off x="5548351" y="1520969"/>
          <a:ext cx="2443667" cy="115319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30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/>
            <a:t>2019</a:t>
          </a:r>
        </a:p>
      </dsp:txBody>
      <dsp:txXfrm>
        <a:off x="5548351" y="1809268"/>
        <a:ext cx="2155368" cy="576598"/>
      </dsp:txXfrm>
    </dsp:sp>
    <dsp:sp modelId="{E367748B-612C-4893-AB09-AF7BACCE592F}">
      <dsp:nvSpPr>
        <dsp:cNvPr id="0" name=""/>
        <dsp:cNvSpPr/>
      </dsp:nvSpPr>
      <dsp:spPr>
        <a:xfrm>
          <a:off x="5548351" y="2412131"/>
          <a:ext cx="1842453" cy="21171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Ouderenzorg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Revalidatie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PVT en Beschut Wonen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Mobiliteits-hulpmiddelen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 err="1"/>
            <a:t>GDThuiszorg</a:t>
          </a:r>
          <a:r>
            <a:rPr lang="nl-BE" sz="1600" kern="1200" dirty="0"/>
            <a:t> en MBE </a:t>
          </a:r>
        </a:p>
      </dsp:txBody>
      <dsp:txXfrm>
        <a:off x="5548351" y="2412131"/>
        <a:ext cx="1842453" cy="2117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2FA5D-20C9-4108-8DD1-1E924DD4FC1D}">
      <dsp:nvSpPr>
        <dsp:cNvPr id="0" name=""/>
        <dsp:cNvSpPr/>
      </dsp:nvSpPr>
      <dsp:spPr>
        <a:xfrm>
          <a:off x="0" y="342037"/>
          <a:ext cx="4356484" cy="4356484"/>
        </a:xfrm>
        <a:prstGeom prst="ellipse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Vlaanderen | Vlaams Instituut voor de eerste lijn</a:t>
          </a:r>
        </a:p>
      </dsp:txBody>
      <dsp:txXfrm>
        <a:off x="1416946" y="559862"/>
        <a:ext cx="1522591" cy="653472"/>
      </dsp:txXfrm>
    </dsp:sp>
    <dsp:sp modelId="{230A8700-1B5D-4513-8DEE-C9A1C4B9E46D}">
      <dsp:nvSpPr>
        <dsp:cNvPr id="0" name=""/>
        <dsp:cNvSpPr/>
      </dsp:nvSpPr>
      <dsp:spPr>
        <a:xfrm>
          <a:off x="544560" y="1431158"/>
          <a:ext cx="3267363" cy="3267363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Regionale zorgzone</a:t>
          </a:r>
        </a:p>
      </dsp:txBody>
      <dsp:txXfrm>
        <a:off x="1416946" y="1635369"/>
        <a:ext cx="1522591" cy="612630"/>
      </dsp:txXfrm>
    </dsp:sp>
    <dsp:sp modelId="{161B882E-5B8C-43FB-A35F-5B3EDAD19FFF}">
      <dsp:nvSpPr>
        <dsp:cNvPr id="0" name=""/>
        <dsp:cNvSpPr/>
      </dsp:nvSpPr>
      <dsp:spPr>
        <a:xfrm>
          <a:off x="1089121" y="2520280"/>
          <a:ext cx="2178242" cy="2178242"/>
        </a:xfrm>
        <a:prstGeom prst="ellipse">
          <a:avLst/>
        </a:prstGeom>
        <a:solidFill>
          <a:schemeClr val="accent3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Eerstelijnszone</a:t>
          </a:r>
        </a:p>
      </dsp:txBody>
      <dsp:txXfrm>
        <a:off x="1408117" y="3064840"/>
        <a:ext cx="1540249" cy="1089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0.37537</cdr:x>
      <cdr:y>0.44125</cdr:y>
    </cdr:from>
    <cdr:to>
      <cdr:x>0.5</cdr:x>
      <cdr:y>0.66577</cdr:y>
    </cdr:to>
    <cdr:sp macro="" textlink="">
      <cdr:nvSpPr>
        <cdr:cNvPr id="2" name="Tekstvak 1"/>
        <cdr:cNvSpPr txBox="1"/>
      </cdr:nvSpPr>
      <cdr:spPr>
        <a:xfrm xmlns:a="http://schemas.openxmlformats.org/drawingml/2006/main">
          <a:off x="3316726" y="2376994"/>
          <a:ext cx="1101217" cy="12094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BE" sz="3200" b="1" dirty="0"/>
            <a:t>3,94 miljard</a:t>
          </a:r>
        </a:p>
      </cdr:txBody>
    </cdr:sp>
  </cdr:relSizeAnchor>
  <cdr:relSizeAnchor xmlns:cdr="http://schemas.openxmlformats.org/drawingml/2006/chartDrawing">
    <cdr:from>
      <cdr:x>0.06299</cdr:x>
      <cdr:y>0.07612</cdr:y>
    </cdr:from>
    <cdr:to>
      <cdr:x>0.2171</cdr:x>
      <cdr:y>0.16421</cdr:y>
    </cdr:to>
    <cdr:sp macro="" textlink="">
      <cdr:nvSpPr>
        <cdr:cNvPr id="5" name="Tekstvak 4"/>
        <cdr:cNvSpPr txBox="1"/>
      </cdr:nvSpPr>
      <cdr:spPr>
        <a:xfrm xmlns:a="http://schemas.openxmlformats.org/drawingml/2006/main">
          <a:off x="556591" y="410065"/>
          <a:ext cx="1361661" cy="474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BE" sz="1800" b="1" dirty="0"/>
            <a:t>Zorgticket</a:t>
          </a:r>
          <a:endParaRPr lang="nl-BE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C7429-979C-4A39-AE83-94CC4563DCC5}" type="datetimeFigureOut">
              <a:rPr lang="en-GB" smtClean="0"/>
              <a:t>18/09/2017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D435D-AD93-4368-8011-BD2A1FA7D431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478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8651F-2F3D-4030-BD8A-3B3E10B25AB8}" type="datetimeFigureOut">
              <a:rPr lang="en-GB" smtClean="0"/>
              <a:t>18/09/2017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60EDD-2BC4-4CC8-A405-5B04EFFBC6EA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11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4579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Begrotingscijfers</a:t>
            </a:r>
            <a:r>
              <a:rPr lang="nl-BE" baseline="0" dirty="0"/>
              <a:t> 2017, daarna verder groeipad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5A0D9C-0CD0-4097-81EC-9B83965EC080}" type="slidenum">
              <a:rPr kumimoji="0" lang="nl-BE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nl-B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90380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Laatste</a:t>
            </a:r>
            <a:r>
              <a:rPr lang="nl-BE" baseline="0" dirty="0"/>
              <a:t> personeelsoverdracht gebeurt op 1/1/2019: </a:t>
            </a:r>
            <a:r>
              <a:rPr lang="nl-BE" baseline="0" dirty="0" err="1"/>
              <a:t>Famifed</a:t>
            </a:r>
            <a:r>
              <a:rPr lang="nl-BE" baseline="0" dirty="0"/>
              <a:t> + RIZIV</a:t>
            </a:r>
          </a:p>
          <a:p>
            <a:endParaRPr lang="nl-BE" baseline="0" dirty="0"/>
          </a:p>
          <a:p>
            <a:r>
              <a:rPr lang="nl-BE" baseline="0" dirty="0"/>
              <a:t>Personeel Zorg en Gezondheid: eerste cijfer = </a:t>
            </a:r>
            <a:r>
              <a:rPr lang="nl-BE" baseline="0" dirty="0" err="1"/>
              <a:t>incl</a:t>
            </a:r>
            <a:r>
              <a:rPr lang="nl-BE" baseline="0" dirty="0"/>
              <a:t> THAB; 43 mensen werden naar zorgkassen overgedragen; 70 zijn effectief bij ons tewerk gesteld (</a:t>
            </a:r>
            <a:r>
              <a:rPr lang="nl-BE" baseline="0" dirty="0" err="1"/>
              <a:t>incl</a:t>
            </a:r>
            <a:r>
              <a:rPr lang="nl-BE" baseline="0" dirty="0"/>
              <a:t> 2 gedetacheerd naar CM en 12 nog te komen van RIZIV)</a:t>
            </a:r>
          </a:p>
          <a:p>
            <a:endParaRPr lang="nl-BE" baseline="0" dirty="0"/>
          </a:p>
          <a:p>
            <a:r>
              <a:rPr lang="nl-BE" baseline="0" dirty="0"/>
              <a:t>Jongerenwelzijn: in ETP-tabel was de overdracht van 137,5 VTE voorzien. Dit waren merendeels ‘penitentiair beambten’ (cipiers) werkzaam in de gesloten jeugdinstellingen van </a:t>
            </a:r>
            <a:r>
              <a:rPr lang="nl-BE" baseline="0" dirty="0" err="1"/>
              <a:t>Everberg</a:t>
            </a:r>
            <a:r>
              <a:rPr lang="nl-BE" baseline="0" dirty="0"/>
              <a:t> en Tongeren; Vlaanderen wou echter geen cipiers maar opvoeders, </a:t>
            </a:r>
            <a:r>
              <a:rPr lang="nl-BE" baseline="0" dirty="0" err="1"/>
              <a:t>owv</a:t>
            </a:r>
            <a:r>
              <a:rPr lang="nl-BE" baseline="0" dirty="0"/>
              <a:t> andere aanpak. Aangezien FOD justitie op dat moment een tekort aan cipiers had, zijn deze intern gemuteerd en werden enkel de middelen overgedragen.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936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Reeds volledig overgedragen:</a:t>
            </a:r>
          </a:p>
          <a:p>
            <a:pPr lvl="1"/>
            <a:r>
              <a:rPr lang="nl-NL" dirty="0"/>
              <a:t>Erkenning gezondheidszorgberoepen</a:t>
            </a:r>
          </a:p>
          <a:p>
            <a:pPr lvl="1"/>
            <a:r>
              <a:rPr lang="nl-NL" dirty="0"/>
              <a:t>Ziekenhuisnormering</a:t>
            </a:r>
          </a:p>
          <a:p>
            <a:pPr lvl="1"/>
            <a:r>
              <a:rPr lang="nl-NL" dirty="0"/>
              <a:t>Prijzenbeleid in de ouderenvoorzieningen</a:t>
            </a:r>
          </a:p>
          <a:p>
            <a:pPr lvl="1"/>
            <a:r>
              <a:rPr lang="nl-NL" dirty="0"/>
              <a:t>Rookstopbegeleiding</a:t>
            </a:r>
          </a:p>
          <a:p>
            <a:pPr lvl="1"/>
            <a:r>
              <a:rPr lang="nl-NL" dirty="0"/>
              <a:t>THAB</a:t>
            </a:r>
          </a:p>
          <a:p>
            <a:pPr lvl="1"/>
            <a:r>
              <a:rPr lang="nl-NL" dirty="0"/>
              <a:t>Financiering huisartsenkringen, LMN, palliatieve samenwerkingsverbanden, </a:t>
            </a:r>
            <a:r>
              <a:rPr lang="nl-NL" dirty="0" err="1"/>
              <a:t>Impulseofonds</a:t>
            </a:r>
            <a:r>
              <a:rPr lang="nl-NL" dirty="0"/>
              <a:t>,…</a:t>
            </a:r>
          </a:p>
          <a:p>
            <a:pPr lvl="1"/>
            <a:r>
              <a:rPr lang="nl-NL" dirty="0"/>
              <a:t>Overlegplatforms geestelijke gezondheidszorg</a:t>
            </a:r>
          </a:p>
          <a:p>
            <a:r>
              <a:rPr lang="nl-NL" dirty="0"/>
              <a:t>Nog onder operationeel beheer van RIZIV:</a:t>
            </a:r>
          </a:p>
          <a:p>
            <a:pPr lvl="1"/>
            <a:r>
              <a:rPr lang="nl-NL" dirty="0"/>
              <a:t>Financiering ouderenvoorzieningen, PVT en Beschut wonen, revalidatie, mobiliteitshulpmiddelen, GDT en MBE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471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>
                <a:solidFill>
                  <a:srgbClr val="2F2F2F"/>
                </a:solidFill>
              </a:rPr>
              <a:t>De erkenning van beoefenaars van zorgberoepen is vanaf 1 juli 2014 een Vlaamse bevoegdheid</a:t>
            </a:r>
          </a:p>
          <a:p>
            <a:r>
              <a:rPr lang="nl-BE" dirty="0">
                <a:solidFill>
                  <a:srgbClr val="2F2F2F"/>
                </a:solidFill>
              </a:rPr>
              <a:t>De erkenningsnormen waaraan zorgberoepen moeten voldoen blijven federaal</a:t>
            </a:r>
          </a:p>
          <a:p>
            <a:r>
              <a:rPr lang="nl-BE" dirty="0">
                <a:solidFill>
                  <a:srgbClr val="2F2F2F"/>
                </a:solidFill>
              </a:rPr>
              <a:t>Tientallen commissies (academici, vertegenwoordigers van beroepsbeoefenaars) werken met ondersteuning van de Vlaamse administratie sedert 01.01.2016</a:t>
            </a:r>
          </a:p>
          <a:p>
            <a:r>
              <a:rPr lang="nl-BE" dirty="0">
                <a:solidFill>
                  <a:srgbClr val="2F2F2F"/>
                </a:solidFill>
              </a:rPr>
              <a:t>E-loket operationeel</a:t>
            </a:r>
          </a:p>
          <a:p>
            <a:r>
              <a:rPr lang="nl-BE" dirty="0">
                <a:solidFill>
                  <a:srgbClr val="2F2F2F"/>
                </a:solidFill>
              </a:rPr>
              <a:t>Nog efficiëntiewinsten te maken door digitalisering en hertekening van processen</a:t>
            </a:r>
          </a:p>
          <a:p>
            <a:r>
              <a:rPr lang="nl-BE" dirty="0">
                <a:solidFill>
                  <a:srgbClr val="2F2F2F"/>
                </a:solidFill>
              </a:rPr>
              <a:t>Maximum </a:t>
            </a:r>
            <a:r>
              <a:rPr lang="nl-BE" dirty="0" err="1">
                <a:solidFill>
                  <a:srgbClr val="2F2F2F"/>
                </a:solidFill>
              </a:rPr>
              <a:t>subquota</a:t>
            </a:r>
            <a:r>
              <a:rPr lang="nl-BE" dirty="0">
                <a:solidFill>
                  <a:srgbClr val="2F2F2F"/>
                </a:solidFill>
              </a:rPr>
              <a:t> invoeren voor specialismen met (dreigend) overaanbod (advies Koninklijke Academie Geneeskunde)?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336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sz="1200" dirty="0"/>
              <a:t>Zesde staatshervorming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PSV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Ondersteuning</a:t>
            </a:r>
            <a:r>
              <a:rPr lang="en-GB" dirty="0"/>
              <a:t> </a:t>
            </a:r>
            <a:r>
              <a:rPr lang="en-GB" dirty="0" err="1"/>
              <a:t>huisartsen</a:t>
            </a:r>
            <a:r>
              <a:rPr lang="en-GB" dirty="0"/>
              <a:t> (</a:t>
            </a:r>
            <a:r>
              <a:rPr lang="en-GB" dirty="0" err="1"/>
              <a:t>Impulsfonds</a:t>
            </a:r>
            <a:r>
              <a:rPr lang="en-GB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LMN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GDT en GDT/MO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overheveling</a:t>
            </a:r>
            <a:r>
              <a:rPr lang="en-GB" dirty="0"/>
              <a:t>: </a:t>
            </a:r>
            <a:r>
              <a:rPr lang="en-GB" dirty="0" err="1"/>
              <a:t>continuïteit</a:t>
            </a:r>
            <a:r>
              <a:rPr lang="en-GB" dirty="0"/>
              <a:t> van de </a:t>
            </a:r>
            <a:r>
              <a:rPr lang="en-GB" dirty="0" err="1"/>
              <a:t>werking</a:t>
            </a:r>
            <a:r>
              <a:rPr lang="en-GB" dirty="0"/>
              <a:t> </a:t>
            </a:r>
            <a:r>
              <a:rPr lang="en-GB" dirty="0" err="1"/>
              <a:t>verzekeren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 </a:t>
            </a:r>
            <a:r>
              <a:rPr lang="en-GB" dirty="0" err="1"/>
              <a:t>langere</a:t>
            </a:r>
            <a:r>
              <a:rPr lang="en-GB" dirty="0"/>
              <a:t> </a:t>
            </a:r>
            <a:r>
              <a:rPr lang="en-GB" dirty="0" err="1"/>
              <a:t>termijn</a:t>
            </a:r>
            <a:r>
              <a:rPr lang="en-GB" dirty="0"/>
              <a:t> </a:t>
            </a:r>
            <a:r>
              <a:rPr lang="en-GB" dirty="0" err="1"/>
              <a:t>implementatie</a:t>
            </a:r>
            <a:r>
              <a:rPr lang="en-GB" dirty="0"/>
              <a:t> van </a:t>
            </a:r>
            <a:r>
              <a:rPr lang="en-GB" dirty="0" err="1"/>
              <a:t>beleidsvisie</a:t>
            </a:r>
            <a:r>
              <a:rPr lang="en-GB" dirty="0"/>
              <a:t> </a:t>
            </a:r>
            <a:r>
              <a:rPr lang="en-GB" dirty="0" err="1"/>
              <a:t>betreffende</a:t>
            </a:r>
            <a:r>
              <a:rPr lang="en-GB" dirty="0"/>
              <a:t> </a:t>
            </a:r>
            <a:r>
              <a:rPr lang="en-GB" dirty="0" err="1"/>
              <a:t>herorganisatie</a:t>
            </a:r>
            <a:r>
              <a:rPr lang="en-GB" dirty="0"/>
              <a:t> van de </a:t>
            </a:r>
            <a:r>
              <a:rPr lang="en-GB" dirty="0" err="1"/>
              <a:t>eerste</a:t>
            </a:r>
            <a:r>
              <a:rPr lang="en-GB" dirty="0"/>
              <a:t> </a:t>
            </a:r>
            <a:r>
              <a:rPr lang="en-GB" dirty="0" err="1"/>
              <a:t>lijn</a:t>
            </a:r>
            <a:endParaRPr lang="en-GB" dirty="0"/>
          </a:p>
          <a:p>
            <a:endParaRPr lang="nl-BE" sz="1200" dirty="0"/>
          </a:p>
          <a:p>
            <a:r>
              <a:rPr lang="nl-BE" sz="1200" dirty="0"/>
              <a:t>Beweging op verschillende terreinen binnen zorg en gezondheid en welzijn (ziekenhuizen, welzijnssector, patiëntenbeweging,…)</a:t>
            </a:r>
          </a:p>
          <a:p>
            <a:r>
              <a:rPr lang="nl-BE" sz="1200" dirty="0"/>
              <a:t>Bereidheid tot verandering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984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Dubbele voorwaarde voor terugbetaling:</a:t>
            </a:r>
          </a:p>
          <a:p>
            <a:pPr marL="171450" indent="-171450">
              <a:buFontTx/>
              <a:buChar char="-"/>
            </a:pPr>
            <a:r>
              <a:rPr lang="nl-BE" dirty="0"/>
              <a:t>Gebruiker gedomicilieerd in Vlaanderen</a:t>
            </a:r>
          </a:p>
          <a:p>
            <a:pPr marL="171450" indent="-171450">
              <a:buFontTx/>
              <a:buChar char="-"/>
            </a:pPr>
            <a:r>
              <a:rPr lang="nl-BE" dirty="0" err="1"/>
              <a:t>Tabakoloog</a:t>
            </a:r>
            <a:r>
              <a:rPr lang="nl-BE" baseline="0" dirty="0"/>
              <a:t> opgenomen in het Vlaams kadaster</a:t>
            </a:r>
          </a:p>
          <a:p>
            <a:pPr marL="0" indent="0">
              <a:buFontTx/>
              <a:buNone/>
            </a:pPr>
            <a:r>
              <a:rPr lang="nl-BE" baseline="0" dirty="0"/>
              <a:t>Alle andere situaties worden nog terugbetaald volgens het oude federale systeem</a:t>
            </a:r>
          </a:p>
          <a:p>
            <a:pPr marL="0" indent="0">
              <a:buFontTx/>
              <a:buNone/>
            </a:pPr>
            <a:r>
              <a:rPr lang="nl-BE" baseline="0" dirty="0"/>
              <a:t>In Brussel is GGC bevoegd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927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NB: in Brussel is GGC hiervoor bevoegd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989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2</a:t>
            </a:r>
            <a:r>
              <a:rPr lang="nl-BE" baseline="0" dirty="0"/>
              <a:t> nieuwe infrastructuurforfaits </a:t>
            </a:r>
            <a:r>
              <a:rPr lang="nl-BE" baseline="0" dirty="0" err="1"/>
              <a:t>ipv</a:t>
            </a:r>
            <a:r>
              <a:rPr lang="nl-BE" baseline="0" dirty="0"/>
              <a:t> A1/A3:</a:t>
            </a:r>
          </a:p>
          <a:p>
            <a:pPr marL="171450" indent="-171450">
              <a:buFontTx/>
              <a:buChar char="-"/>
            </a:pPr>
            <a:r>
              <a:rPr lang="nl-BE" baseline="0" dirty="0"/>
              <a:t>Instandhoudingsforfait is bedoeld om de bestaande infrastructuur (onroerend en roerend) in exploitatie te kunnen houden (dekt </a:t>
            </a:r>
            <a:r>
              <a:rPr lang="nl-BE" baseline="0" dirty="0" err="1"/>
              <a:t>oa</a:t>
            </a:r>
            <a:r>
              <a:rPr lang="nl-BE" baseline="0" dirty="0"/>
              <a:t> onderhoudswerken). Toekenning hiervan gebeurt automatisch.</a:t>
            </a:r>
          </a:p>
          <a:p>
            <a:pPr marL="171450" indent="-171450">
              <a:buFontTx/>
              <a:buChar char="-"/>
            </a:pPr>
            <a:r>
              <a:rPr lang="nl-BE" baseline="0" dirty="0"/>
              <a:t>Strategisch forfait is bedoeld voor dekking van de kosten die gepaard gaan met: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Volledige nieuwbouw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Uitbreiding van bestaande capaciteit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Werken inzake </a:t>
            </a:r>
            <a:r>
              <a:rPr lang="nl-BE" baseline="0" dirty="0" err="1"/>
              <a:t>herconditionering</a:t>
            </a:r>
            <a:endParaRPr lang="nl-BE" baseline="0" dirty="0"/>
          </a:p>
          <a:p>
            <a:pPr marL="628650" lvl="1" indent="-171450">
              <a:buFontTx/>
              <a:buChar char="-"/>
            </a:pPr>
            <a:r>
              <a:rPr lang="nl-BE" baseline="0" dirty="0"/>
              <a:t>Eerste roerende investeringen (medische en niet-medische)</a:t>
            </a:r>
          </a:p>
          <a:p>
            <a:pPr marL="0" lvl="0" indent="0">
              <a:buFontTx/>
              <a:buNone/>
            </a:pPr>
            <a:r>
              <a:rPr lang="nl-BE" baseline="0" dirty="0"/>
              <a:t>Dit strategisch forfait is gelinkt aan een infrastructuurinvestering die past binnen het nieuwe </a:t>
            </a:r>
            <a:r>
              <a:rPr lang="nl-BE" baseline="0" dirty="0" err="1"/>
              <a:t>zorgstrategische</a:t>
            </a:r>
            <a:r>
              <a:rPr lang="nl-BE" baseline="0" dirty="0"/>
              <a:t> kader voor Vlaanderen en moet voorafgaand worden goedgekeurd door de Vlaamse overheid.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402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BE" dirty="0"/>
              <a:t>Nieuw product/dienst in nieuwe voorziening: melding</a:t>
            </a:r>
          </a:p>
          <a:p>
            <a:pPr lvl="0"/>
            <a:r>
              <a:rPr lang="nl-BE" dirty="0"/>
              <a:t>Nieuw product/dienst in bestaande voorziening: goedkeuring </a:t>
            </a:r>
            <a:r>
              <a:rPr lang="nl-BE" dirty="0" err="1"/>
              <a:t>ipv</a:t>
            </a:r>
            <a:r>
              <a:rPr lang="nl-BE" dirty="0"/>
              <a:t> melding</a:t>
            </a:r>
          </a:p>
          <a:p>
            <a:pPr lvl="0"/>
            <a:r>
              <a:rPr lang="nl-BE" dirty="0"/>
              <a:t>Nieuwe supplementen: melding</a:t>
            </a:r>
          </a:p>
          <a:p>
            <a:pPr lvl="0"/>
            <a:r>
              <a:rPr lang="nl-BE" dirty="0"/>
              <a:t>Prijsverhogingen kunnen enkel mits goedkeuring</a:t>
            </a:r>
          </a:p>
          <a:p>
            <a:pPr lvl="0"/>
            <a:r>
              <a:rPr lang="nl-BE" dirty="0"/>
              <a:t>Jaarlijkse indexering: melding, dit betekent geen expliciete goedkeuring meer nodig maar het agentschap kan de indexatie wel weigeren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139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60EDD-2BC4-4CC8-A405-5B04EFFBC6EA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093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53136"/>
            <a:ext cx="9144000" cy="2204864"/>
          </a:xfrm>
          <a:prstGeom prst="rect">
            <a:avLst/>
          </a:prstGeom>
          <a:solidFill>
            <a:srgbClr val="39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941168"/>
            <a:ext cx="7772400" cy="1008112"/>
          </a:xfrm>
        </p:spPr>
        <p:txBody>
          <a:bodyPr anchor="b" anchorCtr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996111"/>
            <a:ext cx="7781063" cy="62562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109" name="Picture 110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3994822"/>
            <a:ext cx="9143245" cy="658314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994150"/>
          </a:xfrm>
          <a:solidFill>
            <a:srgbClr val="39B9BE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56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362075"/>
          </a:xfrm>
        </p:spPr>
        <p:txBody>
          <a:bodyPr anchor="b" anchorCtr="0">
            <a:normAutofit/>
          </a:bodyPr>
          <a:lstStyle>
            <a:lvl1pPr algn="l">
              <a:defRPr sz="3200" b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7772400" cy="1500187"/>
          </a:xfrm>
        </p:spPr>
        <p:txBody>
          <a:bodyPr anchor="t" anchorCtr="0"/>
          <a:lstStyle>
            <a:lvl1pPr marL="0" indent="0">
              <a:buClr>
                <a:schemeClr val="bg1"/>
              </a:buClr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26254"/>
            <a:ext cx="184695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62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362075"/>
          </a:xfrm>
        </p:spPr>
        <p:txBody>
          <a:bodyPr anchor="b" anchorCtr="0">
            <a:normAutofit/>
          </a:bodyPr>
          <a:lstStyle>
            <a:lvl1pPr algn="l">
              <a:defRPr sz="3200" b="0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7772400" cy="1500187"/>
          </a:xfrm>
        </p:spPr>
        <p:txBody>
          <a:bodyPr anchor="t" anchorCtr="0"/>
          <a:lstStyle>
            <a:lvl1pPr marL="0" indent="0">
              <a:buClr>
                <a:schemeClr val="tx2"/>
              </a:buClr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446" y="5426254"/>
            <a:ext cx="185505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921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1483200"/>
            <a:ext cx="3960440" cy="48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1932" y="1483200"/>
            <a:ext cx="3960440" cy="48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7823-5D1E-411C-A9D1-687E0F640F75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Agentschap Zorg en Gezondheid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670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483200"/>
            <a:ext cx="396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142380"/>
            <a:ext cx="3960000" cy="4238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6124" y="1483200"/>
            <a:ext cx="396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6124" y="2142380"/>
            <a:ext cx="3960000" cy="4238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A9A3-34C6-4C5A-8506-1FA8D582CCA7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Agentschap Zorg en Gezondheid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667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7C27-B33D-46D0-825F-BBE144462DB0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Agentschap Zorg en Gezondheid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380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7A2E-0AD9-49C2-BE74-5A97ABE59752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Agentschap Zorg en Gezondheid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274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9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362075"/>
          </a:xfrm>
        </p:spPr>
        <p:txBody>
          <a:bodyPr anchor="b" anchorCtr="0">
            <a:normAutofit/>
          </a:bodyPr>
          <a:lstStyle>
            <a:lvl1pPr algn="l">
              <a:defRPr sz="3200" b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7772400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26254"/>
            <a:ext cx="1846955" cy="720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55576" y="5517232"/>
            <a:ext cx="4176464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BE" sz="2400" dirty="0">
                <a:solidFill>
                  <a:schemeClr val="bg1"/>
                </a:solidFill>
              </a:rPr>
              <a:t>www.zorg-en-gezondheid.be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16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+mj-lt"/>
              </a:defRPr>
            </a:lvl1pPr>
          </a:lstStyle>
          <a:p>
            <a:fld id="{7749CDD0-7D77-4D23-9A27-F361E39BA472}" type="datetime1">
              <a:rPr lang="nl-BE" smtClean="0"/>
              <a:pPr/>
              <a:t>18/09/2017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1"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0" indent="0">
              <a:lnSpc>
                <a:spcPct val="90000"/>
              </a:lnSpc>
              <a:buFontTx/>
              <a:buBlip>
                <a:blip r:embed="rId2"/>
              </a:buBlip>
              <a:defRPr sz="2200">
                <a:latin typeface="+mj-lt"/>
              </a:defRPr>
            </a:lvl1pPr>
            <a:lvl2pPr>
              <a:lnSpc>
                <a:spcPct val="90000"/>
              </a:lnSpc>
              <a:buSzPct val="75000"/>
              <a:buFontTx/>
              <a:buBlip>
                <a:blip r:embed="rId3"/>
              </a:buBlip>
              <a:defRPr sz="2200">
                <a:solidFill>
                  <a:schemeClr val="bg1">
                    <a:lumMod val="50000"/>
                  </a:schemeClr>
                </a:solidFill>
                <a:latin typeface="+mj-lt"/>
              </a:defRPr>
            </a:lvl2pPr>
            <a:lvl3pPr>
              <a:lnSpc>
                <a:spcPct val="90000"/>
              </a:lnSpc>
              <a:buSzPct val="85000"/>
              <a:defRPr>
                <a:latin typeface="+mj-lt"/>
              </a:defRPr>
            </a:lvl3pPr>
            <a:lvl4pPr>
              <a:lnSpc>
                <a:spcPct val="90000"/>
              </a:lnSpc>
              <a:defRPr>
                <a:latin typeface="+mj-lt"/>
              </a:defRPr>
            </a:lvl4pPr>
            <a:lvl5pPr>
              <a:lnSpc>
                <a:spcPct val="90000"/>
              </a:lnSpc>
              <a:defRPr>
                <a:latin typeface="+mj-lt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6" y="5911881"/>
            <a:ext cx="1631960" cy="61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6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1" name="Picture 11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446227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653136"/>
            <a:ext cx="9144000" cy="2204864"/>
          </a:xfrm>
          <a:prstGeom prst="rect">
            <a:avLst/>
          </a:prstGeom>
          <a:solidFill>
            <a:srgbClr val="39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941168"/>
            <a:ext cx="7772400" cy="1008112"/>
          </a:xfrm>
        </p:spPr>
        <p:txBody>
          <a:bodyPr anchor="b" anchorCtr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996111"/>
            <a:ext cx="7781063" cy="62562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109" name="Picture 110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3994822"/>
            <a:ext cx="9143245" cy="65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00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9B9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676425"/>
            <a:ext cx="7772400" cy="1008112"/>
          </a:xfrm>
        </p:spPr>
        <p:txBody>
          <a:bodyPr anchor="b" anchorCtr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2731368"/>
            <a:ext cx="7781063" cy="62562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26254"/>
            <a:ext cx="1846955" cy="72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625288"/>
            <a:ext cx="227902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0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Agentschap Zorg en Gezondheid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81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362075"/>
          </a:xfrm>
        </p:spPr>
        <p:txBody>
          <a:bodyPr anchor="b" anchorCtr="0">
            <a:normAutofit/>
          </a:bodyPr>
          <a:lstStyle>
            <a:lvl1pPr algn="l">
              <a:defRPr sz="3200" b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7772400" cy="1500187"/>
          </a:xfrm>
        </p:spPr>
        <p:txBody>
          <a:bodyPr anchor="t" anchorCtr="0"/>
          <a:lstStyle>
            <a:lvl1pPr marL="0" indent="0">
              <a:buClr>
                <a:schemeClr val="bg1"/>
              </a:buClr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26254"/>
            <a:ext cx="184695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362075"/>
          </a:xfrm>
        </p:spPr>
        <p:txBody>
          <a:bodyPr anchor="b" anchorCtr="0">
            <a:normAutofit/>
          </a:bodyPr>
          <a:lstStyle>
            <a:lvl1pPr algn="l">
              <a:defRPr sz="3200" b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7772400" cy="1500187"/>
          </a:xfrm>
        </p:spPr>
        <p:txBody>
          <a:bodyPr anchor="t" anchorCtr="0"/>
          <a:lstStyle>
            <a:lvl1pPr marL="0" indent="0">
              <a:buClr>
                <a:schemeClr val="bg1"/>
              </a:buClr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26254"/>
            <a:ext cx="184695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1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362075"/>
          </a:xfrm>
        </p:spPr>
        <p:txBody>
          <a:bodyPr anchor="b" anchorCtr="0">
            <a:normAutofit/>
          </a:bodyPr>
          <a:lstStyle>
            <a:lvl1pPr algn="l">
              <a:defRPr sz="3200" b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7772400" cy="1500187"/>
          </a:xfrm>
        </p:spPr>
        <p:txBody>
          <a:bodyPr anchor="t" anchorCtr="0"/>
          <a:lstStyle>
            <a:lvl1pPr marL="0" indent="0">
              <a:buClr>
                <a:schemeClr val="bg1"/>
              </a:buClr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26254"/>
            <a:ext cx="184695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1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362075"/>
          </a:xfrm>
        </p:spPr>
        <p:txBody>
          <a:bodyPr anchor="b" anchorCtr="0">
            <a:normAutofit/>
          </a:bodyPr>
          <a:lstStyle>
            <a:lvl1pPr algn="l">
              <a:defRPr sz="3200" b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7772400" cy="1500187"/>
          </a:xfrm>
        </p:spPr>
        <p:txBody>
          <a:bodyPr anchor="t" anchorCtr="0"/>
          <a:lstStyle>
            <a:lvl1pPr marL="0" indent="0">
              <a:buClr>
                <a:schemeClr val="bg1"/>
              </a:buClr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26254"/>
            <a:ext cx="184695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4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772400" cy="1362075"/>
          </a:xfrm>
        </p:spPr>
        <p:txBody>
          <a:bodyPr anchor="b" anchorCtr="0">
            <a:normAutofit/>
          </a:bodyPr>
          <a:lstStyle>
            <a:lvl1pPr algn="l">
              <a:defRPr sz="3200" b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08920"/>
            <a:ext cx="7772400" cy="1500187"/>
          </a:xfrm>
        </p:spPr>
        <p:txBody>
          <a:bodyPr anchor="t" anchorCtr="0"/>
          <a:lstStyle>
            <a:lvl1pPr marL="0" indent="0">
              <a:buClr>
                <a:schemeClr val="bg1"/>
              </a:buClr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26254"/>
            <a:ext cx="184695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65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16632"/>
            <a:ext cx="7632848" cy="100811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484784"/>
            <a:ext cx="8064000" cy="48965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00" y="6588670"/>
            <a:ext cx="1110563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rgbClr val="39B9BE"/>
                </a:solidFill>
              </a:defRPr>
            </a:lvl1pPr>
          </a:lstStyle>
          <a:p>
            <a:fld id="{013DCB86-2962-4F10-BB63-88C0FF4C9511}" type="datetime3">
              <a:rPr lang="nl-BE" smtClean="0"/>
              <a:pPr/>
              <a:t>18.09.17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588670"/>
            <a:ext cx="4680520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rgbClr val="39B9BE"/>
                </a:solidFill>
              </a:defRPr>
            </a:lvl1pPr>
          </a:lstStyle>
          <a:p>
            <a:r>
              <a:rPr lang="en-GB" dirty="0"/>
              <a:t>Agentschap Zorg en Gezondheid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8344" y="6588670"/>
            <a:ext cx="1122868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39B9BE"/>
                </a:solidFill>
              </a:defRPr>
            </a:lvl1pPr>
          </a:lstStyle>
          <a:p>
            <a:fld id="{B7E07145-3DEC-4101-B6F0-96A308288BCA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3760" y="6464369"/>
            <a:ext cx="8136904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BE" sz="900" dirty="0">
                <a:solidFill>
                  <a:srgbClr val="39B9BE"/>
                </a:solidFill>
              </a:rPr>
              <a:t>//////////////////////////////////////////////////////////////////////////////////////////////////////////////////////////////////////////////////////////////////////////////////////</a:t>
            </a:r>
            <a:endParaRPr lang="en-GB" sz="900" dirty="0">
              <a:solidFill>
                <a:srgbClr val="39B9BE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21668" y="1143794"/>
            <a:ext cx="8136904" cy="2240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BE" sz="900" dirty="0">
                <a:solidFill>
                  <a:srgbClr val="39B9BE"/>
                </a:solidFill>
              </a:rPr>
              <a:t>//////////////////////////////////////////////////////////////////////////////////////////////////////////////////////////////////////////////////////////////////////////////////////</a:t>
            </a:r>
            <a:endParaRPr lang="en-GB" sz="900" dirty="0">
              <a:solidFill>
                <a:srgbClr val="39B9B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8519342" y="398353"/>
            <a:ext cx="261108" cy="417702"/>
            <a:chOff x="8497399" y="585620"/>
            <a:chExt cx="251065" cy="401561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8587134" y="622062"/>
              <a:ext cx="161330" cy="365119"/>
            </a:xfrm>
            <a:custGeom>
              <a:avLst/>
              <a:gdLst>
                <a:gd name="T0" fmla="*/ 5 w 508"/>
                <a:gd name="T1" fmla="*/ 1 h 1151"/>
                <a:gd name="T2" fmla="*/ 22 w 508"/>
                <a:gd name="T3" fmla="*/ 16 h 1151"/>
                <a:gd name="T4" fmla="*/ 50 w 508"/>
                <a:gd name="T5" fmla="*/ 65 h 1151"/>
                <a:gd name="T6" fmla="*/ 83 w 508"/>
                <a:gd name="T7" fmla="*/ 148 h 1151"/>
                <a:gd name="T8" fmla="*/ 108 w 508"/>
                <a:gd name="T9" fmla="*/ 227 h 1151"/>
                <a:gd name="T10" fmla="*/ 146 w 508"/>
                <a:gd name="T11" fmla="*/ 378 h 1151"/>
                <a:gd name="T12" fmla="*/ 185 w 508"/>
                <a:gd name="T13" fmla="*/ 540 h 1151"/>
                <a:gd name="T14" fmla="*/ 232 w 508"/>
                <a:gd name="T15" fmla="*/ 632 h 1151"/>
                <a:gd name="T16" fmla="*/ 263 w 508"/>
                <a:gd name="T17" fmla="*/ 720 h 1151"/>
                <a:gd name="T18" fmla="*/ 299 w 508"/>
                <a:gd name="T19" fmla="*/ 766 h 1151"/>
                <a:gd name="T20" fmla="*/ 354 w 508"/>
                <a:gd name="T21" fmla="*/ 791 h 1151"/>
                <a:gd name="T22" fmla="*/ 420 w 508"/>
                <a:gd name="T23" fmla="*/ 774 h 1151"/>
                <a:gd name="T24" fmla="*/ 468 w 508"/>
                <a:gd name="T25" fmla="*/ 731 h 1151"/>
                <a:gd name="T26" fmla="*/ 477 w 508"/>
                <a:gd name="T27" fmla="*/ 691 h 1151"/>
                <a:gd name="T28" fmla="*/ 464 w 508"/>
                <a:gd name="T29" fmla="*/ 644 h 1151"/>
                <a:gd name="T30" fmla="*/ 427 w 508"/>
                <a:gd name="T31" fmla="*/ 616 h 1151"/>
                <a:gd name="T32" fmla="*/ 386 w 508"/>
                <a:gd name="T33" fmla="*/ 594 h 1151"/>
                <a:gd name="T34" fmla="*/ 360 w 508"/>
                <a:gd name="T35" fmla="*/ 568 h 1151"/>
                <a:gd name="T36" fmla="*/ 340 w 508"/>
                <a:gd name="T37" fmla="*/ 531 h 1151"/>
                <a:gd name="T38" fmla="*/ 351 w 508"/>
                <a:gd name="T39" fmla="*/ 502 h 1151"/>
                <a:gd name="T40" fmla="*/ 381 w 508"/>
                <a:gd name="T41" fmla="*/ 513 h 1151"/>
                <a:gd name="T42" fmla="*/ 415 w 508"/>
                <a:gd name="T43" fmla="*/ 533 h 1151"/>
                <a:gd name="T44" fmla="*/ 445 w 508"/>
                <a:gd name="T45" fmla="*/ 525 h 1151"/>
                <a:gd name="T46" fmla="*/ 478 w 508"/>
                <a:gd name="T47" fmla="*/ 520 h 1151"/>
                <a:gd name="T48" fmla="*/ 508 w 508"/>
                <a:gd name="T49" fmla="*/ 844 h 1151"/>
                <a:gd name="T50" fmla="*/ 456 w 508"/>
                <a:gd name="T51" fmla="*/ 837 h 1151"/>
                <a:gd name="T52" fmla="*/ 383 w 508"/>
                <a:gd name="T53" fmla="*/ 832 h 1151"/>
                <a:gd name="T54" fmla="*/ 322 w 508"/>
                <a:gd name="T55" fmla="*/ 858 h 1151"/>
                <a:gd name="T56" fmla="*/ 286 w 508"/>
                <a:gd name="T57" fmla="*/ 911 h 1151"/>
                <a:gd name="T58" fmla="*/ 276 w 508"/>
                <a:gd name="T59" fmla="*/ 952 h 1151"/>
                <a:gd name="T60" fmla="*/ 272 w 508"/>
                <a:gd name="T61" fmla="*/ 980 h 1151"/>
                <a:gd name="T62" fmla="*/ 301 w 508"/>
                <a:gd name="T63" fmla="*/ 999 h 1151"/>
                <a:gd name="T64" fmla="*/ 373 w 508"/>
                <a:gd name="T65" fmla="*/ 1030 h 1151"/>
                <a:gd name="T66" fmla="*/ 472 w 508"/>
                <a:gd name="T67" fmla="*/ 1053 h 1151"/>
                <a:gd name="T68" fmla="*/ 474 w 508"/>
                <a:gd name="T69" fmla="*/ 1147 h 1151"/>
                <a:gd name="T70" fmla="*/ 383 w 508"/>
                <a:gd name="T71" fmla="*/ 1110 h 1151"/>
                <a:gd name="T72" fmla="*/ 309 w 508"/>
                <a:gd name="T73" fmla="*/ 1051 h 1151"/>
                <a:gd name="T74" fmla="*/ 265 w 508"/>
                <a:gd name="T75" fmla="*/ 996 h 1151"/>
                <a:gd name="T76" fmla="*/ 254 w 508"/>
                <a:gd name="T77" fmla="*/ 959 h 1151"/>
                <a:gd name="T78" fmla="*/ 250 w 508"/>
                <a:gd name="T79" fmla="*/ 926 h 1151"/>
                <a:gd name="T80" fmla="*/ 242 w 508"/>
                <a:gd name="T81" fmla="*/ 830 h 1151"/>
                <a:gd name="T82" fmla="*/ 208 w 508"/>
                <a:gd name="T83" fmla="*/ 731 h 1151"/>
                <a:gd name="T84" fmla="*/ 159 w 508"/>
                <a:gd name="T85" fmla="*/ 646 h 1151"/>
                <a:gd name="T86" fmla="*/ 138 w 508"/>
                <a:gd name="T87" fmla="*/ 591 h 1151"/>
                <a:gd name="T88" fmla="*/ 122 w 508"/>
                <a:gd name="T89" fmla="*/ 536 h 1151"/>
                <a:gd name="T90" fmla="*/ 105 w 508"/>
                <a:gd name="T91" fmla="*/ 460 h 1151"/>
                <a:gd name="T92" fmla="*/ 91 w 508"/>
                <a:gd name="T93" fmla="*/ 391 h 1151"/>
                <a:gd name="T94" fmla="*/ 74 w 508"/>
                <a:gd name="T95" fmla="*/ 306 h 1151"/>
                <a:gd name="T96" fmla="*/ 42 w 508"/>
                <a:gd name="T97" fmla="*/ 162 h 1151"/>
                <a:gd name="T98" fmla="*/ 20 w 508"/>
                <a:gd name="T99" fmla="*/ 71 h 1151"/>
                <a:gd name="T100" fmla="*/ 8 w 508"/>
                <a:gd name="T101" fmla="*/ 23 h 1151"/>
                <a:gd name="T102" fmla="*/ 1 w 508"/>
                <a:gd name="T103" fmla="*/ 2 h 1151"/>
                <a:gd name="T104" fmla="*/ 0 w 508"/>
                <a:gd name="T105" fmla="*/ 0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8" h="1151">
                  <a:moveTo>
                    <a:pt x="0" y="0"/>
                  </a:moveTo>
                  <a:lnTo>
                    <a:pt x="3" y="0"/>
                  </a:lnTo>
                  <a:lnTo>
                    <a:pt x="5" y="1"/>
                  </a:lnTo>
                  <a:lnTo>
                    <a:pt x="9" y="3"/>
                  </a:lnTo>
                  <a:lnTo>
                    <a:pt x="14" y="9"/>
                  </a:lnTo>
                  <a:lnTo>
                    <a:pt x="22" y="16"/>
                  </a:lnTo>
                  <a:lnTo>
                    <a:pt x="29" y="28"/>
                  </a:lnTo>
                  <a:lnTo>
                    <a:pt x="38" y="44"/>
                  </a:lnTo>
                  <a:lnTo>
                    <a:pt x="50" y="65"/>
                  </a:lnTo>
                  <a:lnTo>
                    <a:pt x="62" y="92"/>
                  </a:lnTo>
                  <a:lnTo>
                    <a:pt x="74" y="125"/>
                  </a:lnTo>
                  <a:lnTo>
                    <a:pt x="83" y="148"/>
                  </a:lnTo>
                  <a:lnTo>
                    <a:pt x="92" y="173"/>
                  </a:lnTo>
                  <a:lnTo>
                    <a:pt x="100" y="200"/>
                  </a:lnTo>
                  <a:lnTo>
                    <a:pt x="108" y="227"/>
                  </a:lnTo>
                  <a:lnTo>
                    <a:pt x="114" y="251"/>
                  </a:lnTo>
                  <a:lnTo>
                    <a:pt x="129" y="313"/>
                  </a:lnTo>
                  <a:lnTo>
                    <a:pt x="146" y="378"/>
                  </a:lnTo>
                  <a:lnTo>
                    <a:pt x="160" y="442"/>
                  </a:lnTo>
                  <a:lnTo>
                    <a:pt x="174" y="507"/>
                  </a:lnTo>
                  <a:lnTo>
                    <a:pt x="185" y="540"/>
                  </a:lnTo>
                  <a:lnTo>
                    <a:pt x="200" y="571"/>
                  </a:lnTo>
                  <a:lnTo>
                    <a:pt x="215" y="602"/>
                  </a:lnTo>
                  <a:lnTo>
                    <a:pt x="232" y="632"/>
                  </a:lnTo>
                  <a:lnTo>
                    <a:pt x="246" y="664"/>
                  </a:lnTo>
                  <a:lnTo>
                    <a:pt x="256" y="699"/>
                  </a:lnTo>
                  <a:lnTo>
                    <a:pt x="263" y="720"/>
                  </a:lnTo>
                  <a:lnTo>
                    <a:pt x="273" y="738"/>
                  </a:lnTo>
                  <a:lnTo>
                    <a:pt x="285" y="754"/>
                  </a:lnTo>
                  <a:lnTo>
                    <a:pt x="299" y="766"/>
                  </a:lnTo>
                  <a:lnTo>
                    <a:pt x="313" y="778"/>
                  </a:lnTo>
                  <a:lnTo>
                    <a:pt x="333" y="787"/>
                  </a:lnTo>
                  <a:lnTo>
                    <a:pt x="354" y="791"/>
                  </a:lnTo>
                  <a:lnTo>
                    <a:pt x="377" y="789"/>
                  </a:lnTo>
                  <a:lnTo>
                    <a:pt x="399" y="784"/>
                  </a:lnTo>
                  <a:lnTo>
                    <a:pt x="420" y="774"/>
                  </a:lnTo>
                  <a:lnTo>
                    <a:pt x="440" y="761"/>
                  </a:lnTo>
                  <a:lnTo>
                    <a:pt x="455" y="747"/>
                  </a:lnTo>
                  <a:lnTo>
                    <a:pt x="468" y="731"/>
                  </a:lnTo>
                  <a:lnTo>
                    <a:pt x="474" y="713"/>
                  </a:lnTo>
                  <a:lnTo>
                    <a:pt x="477" y="702"/>
                  </a:lnTo>
                  <a:lnTo>
                    <a:pt x="477" y="691"/>
                  </a:lnTo>
                  <a:lnTo>
                    <a:pt x="477" y="682"/>
                  </a:lnTo>
                  <a:lnTo>
                    <a:pt x="472" y="660"/>
                  </a:lnTo>
                  <a:lnTo>
                    <a:pt x="464" y="644"/>
                  </a:lnTo>
                  <a:lnTo>
                    <a:pt x="452" y="630"/>
                  </a:lnTo>
                  <a:lnTo>
                    <a:pt x="435" y="618"/>
                  </a:lnTo>
                  <a:lnTo>
                    <a:pt x="427" y="616"/>
                  </a:lnTo>
                  <a:lnTo>
                    <a:pt x="415" y="609"/>
                  </a:lnTo>
                  <a:lnTo>
                    <a:pt x="401" y="603"/>
                  </a:lnTo>
                  <a:lnTo>
                    <a:pt x="386" y="594"/>
                  </a:lnTo>
                  <a:lnTo>
                    <a:pt x="378" y="589"/>
                  </a:lnTo>
                  <a:lnTo>
                    <a:pt x="369" y="580"/>
                  </a:lnTo>
                  <a:lnTo>
                    <a:pt x="360" y="568"/>
                  </a:lnTo>
                  <a:lnTo>
                    <a:pt x="351" y="557"/>
                  </a:lnTo>
                  <a:lnTo>
                    <a:pt x="345" y="544"/>
                  </a:lnTo>
                  <a:lnTo>
                    <a:pt x="340" y="531"/>
                  </a:lnTo>
                  <a:lnTo>
                    <a:pt x="340" y="520"/>
                  </a:lnTo>
                  <a:lnTo>
                    <a:pt x="342" y="509"/>
                  </a:lnTo>
                  <a:lnTo>
                    <a:pt x="351" y="502"/>
                  </a:lnTo>
                  <a:lnTo>
                    <a:pt x="360" y="501"/>
                  </a:lnTo>
                  <a:lnTo>
                    <a:pt x="370" y="506"/>
                  </a:lnTo>
                  <a:lnTo>
                    <a:pt x="381" y="513"/>
                  </a:lnTo>
                  <a:lnTo>
                    <a:pt x="392" y="522"/>
                  </a:lnTo>
                  <a:lnTo>
                    <a:pt x="404" y="529"/>
                  </a:lnTo>
                  <a:lnTo>
                    <a:pt x="415" y="533"/>
                  </a:lnTo>
                  <a:lnTo>
                    <a:pt x="424" y="531"/>
                  </a:lnTo>
                  <a:lnTo>
                    <a:pt x="435" y="529"/>
                  </a:lnTo>
                  <a:lnTo>
                    <a:pt x="445" y="525"/>
                  </a:lnTo>
                  <a:lnTo>
                    <a:pt x="455" y="522"/>
                  </a:lnTo>
                  <a:lnTo>
                    <a:pt x="465" y="520"/>
                  </a:lnTo>
                  <a:lnTo>
                    <a:pt x="478" y="520"/>
                  </a:lnTo>
                  <a:lnTo>
                    <a:pt x="492" y="525"/>
                  </a:lnTo>
                  <a:lnTo>
                    <a:pt x="508" y="535"/>
                  </a:lnTo>
                  <a:lnTo>
                    <a:pt x="508" y="844"/>
                  </a:lnTo>
                  <a:lnTo>
                    <a:pt x="492" y="843"/>
                  </a:lnTo>
                  <a:lnTo>
                    <a:pt x="474" y="840"/>
                  </a:lnTo>
                  <a:lnTo>
                    <a:pt x="456" y="837"/>
                  </a:lnTo>
                  <a:lnTo>
                    <a:pt x="435" y="833"/>
                  </a:lnTo>
                  <a:lnTo>
                    <a:pt x="411" y="832"/>
                  </a:lnTo>
                  <a:lnTo>
                    <a:pt x="383" y="832"/>
                  </a:lnTo>
                  <a:lnTo>
                    <a:pt x="359" y="837"/>
                  </a:lnTo>
                  <a:lnTo>
                    <a:pt x="338" y="846"/>
                  </a:lnTo>
                  <a:lnTo>
                    <a:pt x="322" y="858"/>
                  </a:lnTo>
                  <a:lnTo>
                    <a:pt x="306" y="874"/>
                  </a:lnTo>
                  <a:lnTo>
                    <a:pt x="295" y="892"/>
                  </a:lnTo>
                  <a:lnTo>
                    <a:pt x="286" y="911"/>
                  </a:lnTo>
                  <a:lnTo>
                    <a:pt x="282" y="922"/>
                  </a:lnTo>
                  <a:lnTo>
                    <a:pt x="278" y="936"/>
                  </a:lnTo>
                  <a:lnTo>
                    <a:pt x="276" y="952"/>
                  </a:lnTo>
                  <a:lnTo>
                    <a:pt x="273" y="964"/>
                  </a:lnTo>
                  <a:lnTo>
                    <a:pt x="272" y="975"/>
                  </a:lnTo>
                  <a:lnTo>
                    <a:pt x="272" y="980"/>
                  </a:lnTo>
                  <a:lnTo>
                    <a:pt x="276" y="984"/>
                  </a:lnTo>
                  <a:lnTo>
                    <a:pt x="286" y="990"/>
                  </a:lnTo>
                  <a:lnTo>
                    <a:pt x="301" y="999"/>
                  </a:lnTo>
                  <a:lnTo>
                    <a:pt x="322" y="1009"/>
                  </a:lnTo>
                  <a:lnTo>
                    <a:pt x="346" y="1019"/>
                  </a:lnTo>
                  <a:lnTo>
                    <a:pt x="373" y="1030"/>
                  </a:lnTo>
                  <a:lnTo>
                    <a:pt x="404" y="1040"/>
                  </a:lnTo>
                  <a:lnTo>
                    <a:pt x="437" y="1048"/>
                  </a:lnTo>
                  <a:lnTo>
                    <a:pt x="472" y="1053"/>
                  </a:lnTo>
                  <a:lnTo>
                    <a:pt x="508" y="1054"/>
                  </a:lnTo>
                  <a:lnTo>
                    <a:pt x="508" y="1151"/>
                  </a:lnTo>
                  <a:lnTo>
                    <a:pt x="474" y="1147"/>
                  </a:lnTo>
                  <a:lnTo>
                    <a:pt x="443" y="1140"/>
                  </a:lnTo>
                  <a:lnTo>
                    <a:pt x="413" y="1127"/>
                  </a:lnTo>
                  <a:lnTo>
                    <a:pt x="383" y="1110"/>
                  </a:lnTo>
                  <a:lnTo>
                    <a:pt x="356" y="1092"/>
                  </a:lnTo>
                  <a:lnTo>
                    <a:pt x="331" y="1072"/>
                  </a:lnTo>
                  <a:lnTo>
                    <a:pt x="309" y="1051"/>
                  </a:lnTo>
                  <a:lnTo>
                    <a:pt x="291" y="1031"/>
                  </a:lnTo>
                  <a:lnTo>
                    <a:pt x="276" y="1013"/>
                  </a:lnTo>
                  <a:lnTo>
                    <a:pt x="265" y="996"/>
                  </a:lnTo>
                  <a:lnTo>
                    <a:pt x="259" y="984"/>
                  </a:lnTo>
                  <a:lnTo>
                    <a:pt x="256" y="972"/>
                  </a:lnTo>
                  <a:lnTo>
                    <a:pt x="254" y="959"/>
                  </a:lnTo>
                  <a:lnTo>
                    <a:pt x="251" y="945"/>
                  </a:lnTo>
                  <a:lnTo>
                    <a:pt x="250" y="934"/>
                  </a:lnTo>
                  <a:lnTo>
                    <a:pt x="250" y="926"/>
                  </a:lnTo>
                  <a:lnTo>
                    <a:pt x="247" y="897"/>
                  </a:lnTo>
                  <a:lnTo>
                    <a:pt x="245" y="865"/>
                  </a:lnTo>
                  <a:lnTo>
                    <a:pt x="242" y="830"/>
                  </a:lnTo>
                  <a:lnTo>
                    <a:pt x="236" y="797"/>
                  </a:lnTo>
                  <a:lnTo>
                    <a:pt x="223" y="764"/>
                  </a:lnTo>
                  <a:lnTo>
                    <a:pt x="208" y="731"/>
                  </a:lnTo>
                  <a:lnTo>
                    <a:pt x="190" y="700"/>
                  </a:lnTo>
                  <a:lnTo>
                    <a:pt x="172" y="672"/>
                  </a:lnTo>
                  <a:lnTo>
                    <a:pt x="159" y="646"/>
                  </a:lnTo>
                  <a:lnTo>
                    <a:pt x="153" y="631"/>
                  </a:lnTo>
                  <a:lnTo>
                    <a:pt x="146" y="610"/>
                  </a:lnTo>
                  <a:lnTo>
                    <a:pt x="138" y="591"/>
                  </a:lnTo>
                  <a:lnTo>
                    <a:pt x="133" y="576"/>
                  </a:lnTo>
                  <a:lnTo>
                    <a:pt x="128" y="558"/>
                  </a:lnTo>
                  <a:lnTo>
                    <a:pt x="122" y="536"/>
                  </a:lnTo>
                  <a:lnTo>
                    <a:pt x="115" y="512"/>
                  </a:lnTo>
                  <a:lnTo>
                    <a:pt x="110" y="485"/>
                  </a:lnTo>
                  <a:lnTo>
                    <a:pt x="105" y="460"/>
                  </a:lnTo>
                  <a:lnTo>
                    <a:pt x="100" y="433"/>
                  </a:lnTo>
                  <a:lnTo>
                    <a:pt x="95" y="410"/>
                  </a:lnTo>
                  <a:lnTo>
                    <a:pt x="91" y="391"/>
                  </a:lnTo>
                  <a:lnTo>
                    <a:pt x="88" y="377"/>
                  </a:lnTo>
                  <a:lnTo>
                    <a:pt x="87" y="369"/>
                  </a:lnTo>
                  <a:lnTo>
                    <a:pt x="74" y="306"/>
                  </a:lnTo>
                  <a:lnTo>
                    <a:pt x="63" y="251"/>
                  </a:lnTo>
                  <a:lnTo>
                    <a:pt x="51" y="203"/>
                  </a:lnTo>
                  <a:lnTo>
                    <a:pt x="42" y="162"/>
                  </a:lnTo>
                  <a:lnTo>
                    <a:pt x="35" y="126"/>
                  </a:lnTo>
                  <a:lnTo>
                    <a:pt x="27" y="95"/>
                  </a:lnTo>
                  <a:lnTo>
                    <a:pt x="20" y="71"/>
                  </a:lnTo>
                  <a:lnTo>
                    <a:pt x="15" y="51"/>
                  </a:lnTo>
                  <a:lnTo>
                    <a:pt x="10" y="34"/>
                  </a:lnTo>
                  <a:lnTo>
                    <a:pt x="8" y="23"/>
                  </a:lnTo>
                  <a:lnTo>
                    <a:pt x="4" y="12"/>
                  </a:lnTo>
                  <a:lnTo>
                    <a:pt x="3" y="6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717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 dirty="0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8519832" y="680926"/>
              <a:ext cx="67327" cy="205379"/>
            </a:xfrm>
            <a:custGeom>
              <a:avLst/>
              <a:gdLst>
                <a:gd name="T0" fmla="*/ 200 w 211"/>
                <a:gd name="T1" fmla="*/ 0 h 649"/>
                <a:gd name="T2" fmla="*/ 205 w 211"/>
                <a:gd name="T3" fmla="*/ 16 h 649"/>
                <a:gd name="T4" fmla="*/ 209 w 211"/>
                <a:gd name="T5" fmla="*/ 35 h 649"/>
                <a:gd name="T6" fmla="*/ 211 w 211"/>
                <a:gd name="T7" fmla="*/ 60 h 649"/>
                <a:gd name="T8" fmla="*/ 210 w 211"/>
                <a:gd name="T9" fmla="*/ 85 h 649"/>
                <a:gd name="T10" fmla="*/ 206 w 211"/>
                <a:gd name="T11" fmla="*/ 113 h 649"/>
                <a:gd name="T12" fmla="*/ 196 w 211"/>
                <a:gd name="T13" fmla="*/ 143 h 649"/>
                <a:gd name="T14" fmla="*/ 179 w 211"/>
                <a:gd name="T15" fmla="*/ 172 h 649"/>
                <a:gd name="T16" fmla="*/ 155 w 211"/>
                <a:gd name="T17" fmla="*/ 209 h 649"/>
                <a:gd name="T18" fmla="*/ 131 w 211"/>
                <a:gd name="T19" fmla="*/ 251 h 649"/>
                <a:gd name="T20" fmla="*/ 110 w 211"/>
                <a:gd name="T21" fmla="*/ 296 h 649"/>
                <a:gd name="T22" fmla="*/ 92 w 211"/>
                <a:gd name="T23" fmla="*/ 343 h 649"/>
                <a:gd name="T24" fmla="*/ 83 w 211"/>
                <a:gd name="T25" fmla="*/ 389 h 649"/>
                <a:gd name="T26" fmla="*/ 79 w 211"/>
                <a:gd name="T27" fmla="*/ 430 h 649"/>
                <a:gd name="T28" fmla="*/ 79 w 211"/>
                <a:gd name="T29" fmla="*/ 469 h 649"/>
                <a:gd name="T30" fmla="*/ 82 w 211"/>
                <a:gd name="T31" fmla="*/ 504 h 649"/>
                <a:gd name="T32" fmla="*/ 83 w 211"/>
                <a:gd name="T33" fmla="*/ 524 h 649"/>
                <a:gd name="T34" fmla="*/ 83 w 211"/>
                <a:gd name="T35" fmla="*/ 545 h 649"/>
                <a:gd name="T36" fmla="*/ 83 w 211"/>
                <a:gd name="T37" fmla="*/ 568 h 649"/>
                <a:gd name="T38" fmla="*/ 81 w 211"/>
                <a:gd name="T39" fmla="*/ 590 h 649"/>
                <a:gd name="T40" fmla="*/ 76 w 211"/>
                <a:gd name="T41" fmla="*/ 612 h 649"/>
                <a:gd name="T42" fmla="*/ 67 w 211"/>
                <a:gd name="T43" fmla="*/ 630 h 649"/>
                <a:gd name="T44" fmla="*/ 54 w 211"/>
                <a:gd name="T45" fmla="*/ 644 h 649"/>
                <a:gd name="T46" fmla="*/ 46 w 211"/>
                <a:gd name="T47" fmla="*/ 649 h 649"/>
                <a:gd name="T48" fmla="*/ 43 w 211"/>
                <a:gd name="T49" fmla="*/ 649 h 649"/>
                <a:gd name="T50" fmla="*/ 43 w 211"/>
                <a:gd name="T51" fmla="*/ 645 h 649"/>
                <a:gd name="T52" fmla="*/ 45 w 211"/>
                <a:gd name="T53" fmla="*/ 637 h 649"/>
                <a:gd name="T54" fmla="*/ 46 w 211"/>
                <a:gd name="T55" fmla="*/ 627 h 649"/>
                <a:gd name="T56" fmla="*/ 46 w 211"/>
                <a:gd name="T57" fmla="*/ 612 h 649"/>
                <a:gd name="T58" fmla="*/ 45 w 211"/>
                <a:gd name="T59" fmla="*/ 591 h 649"/>
                <a:gd name="T60" fmla="*/ 40 w 211"/>
                <a:gd name="T61" fmla="*/ 568 h 649"/>
                <a:gd name="T62" fmla="*/ 29 w 211"/>
                <a:gd name="T63" fmla="*/ 541 h 649"/>
                <a:gd name="T64" fmla="*/ 20 w 211"/>
                <a:gd name="T65" fmla="*/ 518 h 649"/>
                <a:gd name="T66" fmla="*/ 13 w 211"/>
                <a:gd name="T67" fmla="*/ 497 h 649"/>
                <a:gd name="T68" fmla="*/ 6 w 211"/>
                <a:gd name="T69" fmla="*/ 472 h 649"/>
                <a:gd name="T70" fmla="*/ 2 w 211"/>
                <a:gd name="T71" fmla="*/ 446 h 649"/>
                <a:gd name="T72" fmla="*/ 0 w 211"/>
                <a:gd name="T73" fmla="*/ 418 h 649"/>
                <a:gd name="T74" fmla="*/ 0 w 211"/>
                <a:gd name="T75" fmla="*/ 386 h 649"/>
                <a:gd name="T76" fmla="*/ 5 w 211"/>
                <a:gd name="T77" fmla="*/ 351 h 649"/>
                <a:gd name="T78" fmla="*/ 10 w 211"/>
                <a:gd name="T79" fmla="*/ 329 h 649"/>
                <a:gd name="T80" fmla="*/ 18 w 211"/>
                <a:gd name="T81" fmla="*/ 305 h 649"/>
                <a:gd name="T82" fmla="*/ 27 w 211"/>
                <a:gd name="T83" fmla="*/ 279 h 649"/>
                <a:gd name="T84" fmla="*/ 38 w 211"/>
                <a:gd name="T85" fmla="*/ 255 h 649"/>
                <a:gd name="T86" fmla="*/ 49 w 211"/>
                <a:gd name="T87" fmla="*/ 235 h 649"/>
                <a:gd name="T88" fmla="*/ 63 w 211"/>
                <a:gd name="T89" fmla="*/ 212 h 649"/>
                <a:gd name="T90" fmla="*/ 82 w 211"/>
                <a:gd name="T91" fmla="*/ 187 h 649"/>
                <a:gd name="T92" fmla="*/ 102 w 211"/>
                <a:gd name="T93" fmla="*/ 162 h 649"/>
                <a:gd name="T94" fmla="*/ 126 w 211"/>
                <a:gd name="T95" fmla="*/ 135 h 649"/>
                <a:gd name="T96" fmla="*/ 147 w 211"/>
                <a:gd name="T97" fmla="*/ 107 h 649"/>
                <a:gd name="T98" fmla="*/ 167 w 211"/>
                <a:gd name="T99" fmla="*/ 79 h 649"/>
                <a:gd name="T100" fmla="*/ 183 w 211"/>
                <a:gd name="T101" fmla="*/ 52 h 649"/>
                <a:gd name="T102" fmla="*/ 195 w 211"/>
                <a:gd name="T103" fmla="*/ 25 h 649"/>
                <a:gd name="T104" fmla="*/ 200 w 211"/>
                <a:gd name="T105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1" h="649">
                  <a:moveTo>
                    <a:pt x="200" y="0"/>
                  </a:moveTo>
                  <a:lnTo>
                    <a:pt x="205" y="16"/>
                  </a:lnTo>
                  <a:lnTo>
                    <a:pt x="209" y="35"/>
                  </a:lnTo>
                  <a:lnTo>
                    <a:pt x="211" y="60"/>
                  </a:lnTo>
                  <a:lnTo>
                    <a:pt x="210" y="85"/>
                  </a:lnTo>
                  <a:lnTo>
                    <a:pt x="206" y="113"/>
                  </a:lnTo>
                  <a:lnTo>
                    <a:pt x="196" y="143"/>
                  </a:lnTo>
                  <a:lnTo>
                    <a:pt x="179" y="172"/>
                  </a:lnTo>
                  <a:lnTo>
                    <a:pt x="155" y="209"/>
                  </a:lnTo>
                  <a:lnTo>
                    <a:pt x="131" y="251"/>
                  </a:lnTo>
                  <a:lnTo>
                    <a:pt x="110" y="296"/>
                  </a:lnTo>
                  <a:lnTo>
                    <a:pt x="92" y="343"/>
                  </a:lnTo>
                  <a:lnTo>
                    <a:pt x="83" y="389"/>
                  </a:lnTo>
                  <a:lnTo>
                    <a:pt x="79" y="430"/>
                  </a:lnTo>
                  <a:lnTo>
                    <a:pt x="79" y="469"/>
                  </a:lnTo>
                  <a:lnTo>
                    <a:pt x="82" y="504"/>
                  </a:lnTo>
                  <a:lnTo>
                    <a:pt x="83" y="524"/>
                  </a:lnTo>
                  <a:lnTo>
                    <a:pt x="83" y="545"/>
                  </a:lnTo>
                  <a:lnTo>
                    <a:pt x="83" y="568"/>
                  </a:lnTo>
                  <a:lnTo>
                    <a:pt x="81" y="590"/>
                  </a:lnTo>
                  <a:lnTo>
                    <a:pt x="76" y="612"/>
                  </a:lnTo>
                  <a:lnTo>
                    <a:pt x="67" y="630"/>
                  </a:lnTo>
                  <a:lnTo>
                    <a:pt x="54" y="644"/>
                  </a:lnTo>
                  <a:lnTo>
                    <a:pt x="46" y="649"/>
                  </a:lnTo>
                  <a:lnTo>
                    <a:pt x="43" y="649"/>
                  </a:lnTo>
                  <a:lnTo>
                    <a:pt x="43" y="645"/>
                  </a:lnTo>
                  <a:lnTo>
                    <a:pt x="45" y="637"/>
                  </a:lnTo>
                  <a:lnTo>
                    <a:pt x="46" y="627"/>
                  </a:lnTo>
                  <a:lnTo>
                    <a:pt x="46" y="612"/>
                  </a:lnTo>
                  <a:lnTo>
                    <a:pt x="45" y="591"/>
                  </a:lnTo>
                  <a:lnTo>
                    <a:pt x="40" y="568"/>
                  </a:lnTo>
                  <a:lnTo>
                    <a:pt x="29" y="541"/>
                  </a:lnTo>
                  <a:lnTo>
                    <a:pt x="20" y="518"/>
                  </a:lnTo>
                  <a:lnTo>
                    <a:pt x="13" y="497"/>
                  </a:lnTo>
                  <a:lnTo>
                    <a:pt x="6" y="472"/>
                  </a:lnTo>
                  <a:lnTo>
                    <a:pt x="2" y="446"/>
                  </a:lnTo>
                  <a:lnTo>
                    <a:pt x="0" y="418"/>
                  </a:lnTo>
                  <a:lnTo>
                    <a:pt x="0" y="386"/>
                  </a:lnTo>
                  <a:lnTo>
                    <a:pt x="5" y="351"/>
                  </a:lnTo>
                  <a:lnTo>
                    <a:pt x="10" y="329"/>
                  </a:lnTo>
                  <a:lnTo>
                    <a:pt x="18" y="305"/>
                  </a:lnTo>
                  <a:lnTo>
                    <a:pt x="27" y="279"/>
                  </a:lnTo>
                  <a:lnTo>
                    <a:pt x="38" y="255"/>
                  </a:lnTo>
                  <a:lnTo>
                    <a:pt x="49" y="235"/>
                  </a:lnTo>
                  <a:lnTo>
                    <a:pt x="63" y="212"/>
                  </a:lnTo>
                  <a:lnTo>
                    <a:pt x="82" y="187"/>
                  </a:lnTo>
                  <a:lnTo>
                    <a:pt x="102" y="162"/>
                  </a:lnTo>
                  <a:lnTo>
                    <a:pt x="126" y="135"/>
                  </a:lnTo>
                  <a:lnTo>
                    <a:pt x="147" y="107"/>
                  </a:lnTo>
                  <a:lnTo>
                    <a:pt x="167" y="79"/>
                  </a:lnTo>
                  <a:lnTo>
                    <a:pt x="183" y="52"/>
                  </a:lnTo>
                  <a:lnTo>
                    <a:pt x="195" y="25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14717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 dirty="0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8567506" y="745399"/>
              <a:ext cx="74313" cy="226932"/>
            </a:xfrm>
            <a:custGeom>
              <a:avLst/>
              <a:gdLst>
                <a:gd name="T0" fmla="*/ 78 w 235"/>
                <a:gd name="T1" fmla="*/ 2 h 717"/>
                <a:gd name="T2" fmla="*/ 86 w 235"/>
                <a:gd name="T3" fmla="*/ 11 h 717"/>
                <a:gd name="T4" fmla="*/ 96 w 235"/>
                <a:gd name="T5" fmla="*/ 30 h 717"/>
                <a:gd name="T6" fmla="*/ 108 w 235"/>
                <a:gd name="T7" fmla="*/ 62 h 717"/>
                <a:gd name="T8" fmla="*/ 114 w 235"/>
                <a:gd name="T9" fmla="*/ 110 h 717"/>
                <a:gd name="T10" fmla="*/ 112 w 235"/>
                <a:gd name="T11" fmla="*/ 175 h 717"/>
                <a:gd name="T12" fmla="*/ 97 w 235"/>
                <a:gd name="T13" fmla="*/ 261 h 717"/>
                <a:gd name="T14" fmla="*/ 85 w 235"/>
                <a:gd name="T15" fmla="*/ 351 h 717"/>
                <a:gd name="T16" fmla="*/ 90 w 235"/>
                <a:gd name="T17" fmla="*/ 427 h 717"/>
                <a:gd name="T18" fmla="*/ 106 w 235"/>
                <a:gd name="T19" fmla="*/ 489 h 717"/>
                <a:gd name="T20" fmla="*/ 131 w 235"/>
                <a:gd name="T21" fmla="*/ 536 h 717"/>
                <a:gd name="T22" fmla="*/ 171 w 235"/>
                <a:gd name="T23" fmla="*/ 582 h 717"/>
                <a:gd name="T24" fmla="*/ 206 w 235"/>
                <a:gd name="T25" fmla="*/ 632 h 717"/>
                <a:gd name="T26" fmla="*/ 226 w 235"/>
                <a:gd name="T27" fmla="*/ 669 h 717"/>
                <a:gd name="T28" fmla="*/ 233 w 235"/>
                <a:gd name="T29" fmla="*/ 694 h 717"/>
                <a:gd name="T30" fmla="*/ 233 w 235"/>
                <a:gd name="T31" fmla="*/ 710 h 717"/>
                <a:gd name="T32" fmla="*/ 232 w 235"/>
                <a:gd name="T33" fmla="*/ 717 h 717"/>
                <a:gd name="T34" fmla="*/ 219 w 235"/>
                <a:gd name="T35" fmla="*/ 705 h 717"/>
                <a:gd name="T36" fmla="*/ 191 w 235"/>
                <a:gd name="T37" fmla="*/ 682 h 717"/>
                <a:gd name="T38" fmla="*/ 156 w 235"/>
                <a:gd name="T39" fmla="*/ 657 h 717"/>
                <a:gd name="T40" fmla="*/ 119 w 235"/>
                <a:gd name="T41" fmla="*/ 630 h 717"/>
                <a:gd name="T42" fmla="*/ 83 w 235"/>
                <a:gd name="T43" fmla="*/ 600 h 717"/>
                <a:gd name="T44" fmla="*/ 50 w 235"/>
                <a:gd name="T45" fmla="*/ 561 h 717"/>
                <a:gd name="T46" fmla="*/ 23 w 235"/>
                <a:gd name="T47" fmla="*/ 515 h 717"/>
                <a:gd name="T48" fmla="*/ 6 w 235"/>
                <a:gd name="T49" fmla="*/ 459 h 717"/>
                <a:gd name="T50" fmla="*/ 0 w 235"/>
                <a:gd name="T51" fmla="*/ 390 h 717"/>
                <a:gd name="T52" fmla="*/ 10 w 235"/>
                <a:gd name="T53" fmla="*/ 306 h 717"/>
                <a:gd name="T54" fmla="*/ 38 w 235"/>
                <a:gd name="T55" fmla="*/ 205 h 717"/>
                <a:gd name="T56" fmla="*/ 62 w 235"/>
                <a:gd name="T57" fmla="*/ 127 h 717"/>
                <a:gd name="T58" fmla="*/ 74 w 235"/>
                <a:gd name="T59" fmla="*/ 69 h 717"/>
                <a:gd name="T60" fmla="*/ 78 w 235"/>
                <a:gd name="T61" fmla="*/ 30 h 717"/>
                <a:gd name="T62" fmla="*/ 78 w 235"/>
                <a:gd name="T63" fmla="*/ 8 h 717"/>
                <a:gd name="T64" fmla="*/ 77 w 235"/>
                <a:gd name="T65" fmla="*/ 0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5" h="717">
                  <a:moveTo>
                    <a:pt x="77" y="0"/>
                  </a:moveTo>
                  <a:lnTo>
                    <a:pt x="78" y="2"/>
                  </a:lnTo>
                  <a:lnTo>
                    <a:pt x="81" y="4"/>
                  </a:lnTo>
                  <a:lnTo>
                    <a:pt x="86" y="11"/>
                  </a:lnTo>
                  <a:lnTo>
                    <a:pt x="91" y="18"/>
                  </a:lnTo>
                  <a:lnTo>
                    <a:pt x="96" y="30"/>
                  </a:lnTo>
                  <a:lnTo>
                    <a:pt x="103" y="44"/>
                  </a:lnTo>
                  <a:lnTo>
                    <a:pt x="108" y="62"/>
                  </a:lnTo>
                  <a:lnTo>
                    <a:pt x="112" y="83"/>
                  </a:lnTo>
                  <a:lnTo>
                    <a:pt x="114" y="110"/>
                  </a:lnTo>
                  <a:lnTo>
                    <a:pt x="114" y="140"/>
                  </a:lnTo>
                  <a:lnTo>
                    <a:pt x="112" y="175"/>
                  </a:lnTo>
                  <a:lnTo>
                    <a:pt x="106" y="215"/>
                  </a:lnTo>
                  <a:lnTo>
                    <a:pt x="97" y="261"/>
                  </a:lnTo>
                  <a:lnTo>
                    <a:pt x="88" y="308"/>
                  </a:lnTo>
                  <a:lnTo>
                    <a:pt x="85" y="351"/>
                  </a:lnTo>
                  <a:lnTo>
                    <a:pt x="86" y="391"/>
                  </a:lnTo>
                  <a:lnTo>
                    <a:pt x="90" y="427"/>
                  </a:lnTo>
                  <a:lnTo>
                    <a:pt x="96" y="460"/>
                  </a:lnTo>
                  <a:lnTo>
                    <a:pt x="106" y="489"/>
                  </a:lnTo>
                  <a:lnTo>
                    <a:pt x="118" y="514"/>
                  </a:lnTo>
                  <a:lnTo>
                    <a:pt x="131" y="536"/>
                  </a:lnTo>
                  <a:lnTo>
                    <a:pt x="144" y="552"/>
                  </a:lnTo>
                  <a:lnTo>
                    <a:pt x="171" y="582"/>
                  </a:lnTo>
                  <a:lnTo>
                    <a:pt x="191" y="609"/>
                  </a:lnTo>
                  <a:lnTo>
                    <a:pt x="206" y="632"/>
                  </a:lnTo>
                  <a:lnTo>
                    <a:pt x="218" y="651"/>
                  </a:lnTo>
                  <a:lnTo>
                    <a:pt x="226" y="669"/>
                  </a:lnTo>
                  <a:lnTo>
                    <a:pt x="231" y="683"/>
                  </a:lnTo>
                  <a:lnTo>
                    <a:pt x="233" y="694"/>
                  </a:lnTo>
                  <a:lnTo>
                    <a:pt x="235" y="703"/>
                  </a:lnTo>
                  <a:lnTo>
                    <a:pt x="233" y="710"/>
                  </a:lnTo>
                  <a:lnTo>
                    <a:pt x="232" y="713"/>
                  </a:lnTo>
                  <a:lnTo>
                    <a:pt x="232" y="717"/>
                  </a:lnTo>
                  <a:lnTo>
                    <a:pt x="231" y="717"/>
                  </a:lnTo>
                  <a:lnTo>
                    <a:pt x="219" y="705"/>
                  </a:lnTo>
                  <a:lnTo>
                    <a:pt x="206" y="693"/>
                  </a:lnTo>
                  <a:lnTo>
                    <a:pt x="191" y="682"/>
                  </a:lnTo>
                  <a:lnTo>
                    <a:pt x="174" y="669"/>
                  </a:lnTo>
                  <a:lnTo>
                    <a:pt x="156" y="657"/>
                  </a:lnTo>
                  <a:lnTo>
                    <a:pt x="138" y="644"/>
                  </a:lnTo>
                  <a:lnTo>
                    <a:pt x="119" y="630"/>
                  </a:lnTo>
                  <a:lnTo>
                    <a:pt x="101" y="615"/>
                  </a:lnTo>
                  <a:lnTo>
                    <a:pt x="83" y="600"/>
                  </a:lnTo>
                  <a:lnTo>
                    <a:pt x="67" y="582"/>
                  </a:lnTo>
                  <a:lnTo>
                    <a:pt x="50" y="561"/>
                  </a:lnTo>
                  <a:lnTo>
                    <a:pt x="36" y="540"/>
                  </a:lnTo>
                  <a:lnTo>
                    <a:pt x="23" y="515"/>
                  </a:lnTo>
                  <a:lnTo>
                    <a:pt x="13" y="489"/>
                  </a:lnTo>
                  <a:lnTo>
                    <a:pt x="6" y="459"/>
                  </a:lnTo>
                  <a:lnTo>
                    <a:pt x="1" y="426"/>
                  </a:lnTo>
                  <a:lnTo>
                    <a:pt x="0" y="390"/>
                  </a:lnTo>
                  <a:lnTo>
                    <a:pt x="4" y="351"/>
                  </a:lnTo>
                  <a:lnTo>
                    <a:pt x="10" y="306"/>
                  </a:lnTo>
                  <a:lnTo>
                    <a:pt x="22" y="257"/>
                  </a:lnTo>
                  <a:lnTo>
                    <a:pt x="38" y="205"/>
                  </a:lnTo>
                  <a:lnTo>
                    <a:pt x="51" y="164"/>
                  </a:lnTo>
                  <a:lnTo>
                    <a:pt x="62" y="127"/>
                  </a:lnTo>
                  <a:lnTo>
                    <a:pt x="69" y="96"/>
                  </a:lnTo>
                  <a:lnTo>
                    <a:pt x="74" y="69"/>
                  </a:lnTo>
                  <a:lnTo>
                    <a:pt x="77" y="48"/>
                  </a:lnTo>
                  <a:lnTo>
                    <a:pt x="78" y="30"/>
                  </a:lnTo>
                  <a:lnTo>
                    <a:pt x="78" y="17"/>
                  </a:lnTo>
                  <a:lnTo>
                    <a:pt x="78" y="8"/>
                  </a:lnTo>
                  <a:lnTo>
                    <a:pt x="77" y="2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14717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 dirty="0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8508615" y="585620"/>
              <a:ext cx="50812" cy="79869"/>
            </a:xfrm>
            <a:custGeom>
              <a:avLst/>
              <a:gdLst>
                <a:gd name="T0" fmla="*/ 152 w 159"/>
                <a:gd name="T1" fmla="*/ 0 h 253"/>
                <a:gd name="T2" fmla="*/ 153 w 159"/>
                <a:gd name="T3" fmla="*/ 4 h 253"/>
                <a:gd name="T4" fmla="*/ 155 w 159"/>
                <a:gd name="T5" fmla="*/ 12 h 253"/>
                <a:gd name="T6" fmla="*/ 158 w 159"/>
                <a:gd name="T7" fmla="*/ 23 h 253"/>
                <a:gd name="T8" fmla="*/ 159 w 159"/>
                <a:gd name="T9" fmla="*/ 37 h 253"/>
                <a:gd name="T10" fmla="*/ 159 w 159"/>
                <a:gd name="T11" fmla="*/ 55 h 253"/>
                <a:gd name="T12" fmla="*/ 158 w 159"/>
                <a:gd name="T13" fmla="*/ 74 h 253"/>
                <a:gd name="T14" fmla="*/ 152 w 159"/>
                <a:gd name="T15" fmla="*/ 95 h 253"/>
                <a:gd name="T16" fmla="*/ 141 w 159"/>
                <a:gd name="T17" fmla="*/ 114 h 253"/>
                <a:gd name="T18" fmla="*/ 125 w 159"/>
                <a:gd name="T19" fmla="*/ 133 h 253"/>
                <a:gd name="T20" fmla="*/ 103 w 159"/>
                <a:gd name="T21" fmla="*/ 151 h 253"/>
                <a:gd name="T22" fmla="*/ 72 w 159"/>
                <a:gd name="T23" fmla="*/ 173 h 253"/>
                <a:gd name="T24" fmla="*/ 46 w 159"/>
                <a:gd name="T25" fmla="*/ 197 h 253"/>
                <a:gd name="T26" fmla="*/ 25 w 159"/>
                <a:gd name="T27" fmla="*/ 224 h 253"/>
                <a:gd name="T28" fmla="*/ 7 w 159"/>
                <a:gd name="T29" fmla="*/ 253 h 253"/>
                <a:gd name="T30" fmla="*/ 2 w 159"/>
                <a:gd name="T31" fmla="*/ 221 h 253"/>
                <a:gd name="T32" fmla="*/ 0 w 159"/>
                <a:gd name="T33" fmla="*/ 192 h 253"/>
                <a:gd name="T34" fmla="*/ 5 w 159"/>
                <a:gd name="T35" fmla="*/ 164 h 253"/>
                <a:gd name="T36" fmla="*/ 14 w 159"/>
                <a:gd name="T37" fmla="*/ 140 h 253"/>
                <a:gd name="T38" fmla="*/ 27 w 159"/>
                <a:gd name="T39" fmla="*/ 119 h 253"/>
                <a:gd name="T40" fmla="*/ 41 w 159"/>
                <a:gd name="T41" fmla="*/ 101 h 253"/>
                <a:gd name="T42" fmla="*/ 58 w 159"/>
                <a:gd name="T43" fmla="*/ 86 h 253"/>
                <a:gd name="T44" fmla="*/ 73 w 159"/>
                <a:gd name="T45" fmla="*/ 74 h 253"/>
                <a:gd name="T46" fmla="*/ 89 w 159"/>
                <a:gd name="T47" fmla="*/ 64 h 253"/>
                <a:gd name="T48" fmla="*/ 100 w 159"/>
                <a:gd name="T49" fmla="*/ 57 h 253"/>
                <a:gd name="T50" fmla="*/ 109 w 159"/>
                <a:gd name="T51" fmla="*/ 51 h 253"/>
                <a:gd name="T52" fmla="*/ 112 w 159"/>
                <a:gd name="T53" fmla="*/ 50 h 253"/>
                <a:gd name="T54" fmla="*/ 117 w 159"/>
                <a:gd name="T55" fmla="*/ 46 h 253"/>
                <a:gd name="T56" fmla="*/ 125 w 159"/>
                <a:gd name="T57" fmla="*/ 40 h 253"/>
                <a:gd name="T58" fmla="*/ 134 w 159"/>
                <a:gd name="T59" fmla="*/ 31 h 253"/>
                <a:gd name="T60" fmla="*/ 141 w 159"/>
                <a:gd name="T61" fmla="*/ 22 h 253"/>
                <a:gd name="T62" fmla="*/ 148 w 159"/>
                <a:gd name="T63" fmla="*/ 12 h 253"/>
                <a:gd name="T64" fmla="*/ 152 w 159"/>
                <a:gd name="T6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253">
                  <a:moveTo>
                    <a:pt x="152" y="0"/>
                  </a:moveTo>
                  <a:lnTo>
                    <a:pt x="153" y="4"/>
                  </a:lnTo>
                  <a:lnTo>
                    <a:pt x="155" y="12"/>
                  </a:lnTo>
                  <a:lnTo>
                    <a:pt x="158" y="23"/>
                  </a:lnTo>
                  <a:lnTo>
                    <a:pt x="159" y="37"/>
                  </a:lnTo>
                  <a:lnTo>
                    <a:pt x="159" y="55"/>
                  </a:lnTo>
                  <a:lnTo>
                    <a:pt x="158" y="74"/>
                  </a:lnTo>
                  <a:lnTo>
                    <a:pt x="152" y="95"/>
                  </a:lnTo>
                  <a:lnTo>
                    <a:pt x="141" y="114"/>
                  </a:lnTo>
                  <a:lnTo>
                    <a:pt x="125" y="133"/>
                  </a:lnTo>
                  <a:lnTo>
                    <a:pt x="103" y="151"/>
                  </a:lnTo>
                  <a:lnTo>
                    <a:pt x="72" y="173"/>
                  </a:lnTo>
                  <a:lnTo>
                    <a:pt x="46" y="197"/>
                  </a:lnTo>
                  <a:lnTo>
                    <a:pt x="25" y="224"/>
                  </a:lnTo>
                  <a:lnTo>
                    <a:pt x="7" y="253"/>
                  </a:lnTo>
                  <a:lnTo>
                    <a:pt x="2" y="221"/>
                  </a:lnTo>
                  <a:lnTo>
                    <a:pt x="0" y="192"/>
                  </a:lnTo>
                  <a:lnTo>
                    <a:pt x="5" y="164"/>
                  </a:lnTo>
                  <a:lnTo>
                    <a:pt x="14" y="140"/>
                  </a:lnTo>
                  <a:lnTo>
                    <a:pt x="27" y="119"/>
                  </a:lnTo>
                  <a:lnTo>
                    <a:pt x="41" y="101"/>
                  </a:lnTo>
                  <a:lnTo>
                    <a:pt x="58" y="86"/>
                  </a:lnTo>
                  <a:lnTo>
                    <a:pt x="73" y="74"/>
                  </a:lnTo>
                  <a:lnTo>
                    <a:pt x="89" y="64"/>
                  </a:lnTo>
                  <a:lnTo>
                    <a:pt x="100" y="57"/>
                  </a:lnTo>
                  <a:lnTo>
                    <a:pt x="109" y="51"/>
                  </a:lnTo>
                  <a:lnTo>
                    <a:pt x="112" y="50"/>
                  </a:lnTo>
                  <a:lnTo>
                    <a:pt x="117" y="46"/>
                  </a:lnTo>
                  <a:lnTo>
                    <a:pt x="125" y="40"/>
                  </a:lnTo>
                  <a:lnTo>
                    <a:pt x="134" y="31"/>
                  </a:lnTo>
                  <a:lnTo>
                    <a:pt x="141" y="22"/>
                  </a:lnTo>
                  <a:lnTo>
                    <a:pt x="148" y="12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14717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 dirty="0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8497399" y="630470"/>
              <a:ext cx="83841" cy="126144"/>
            </a:xfrm>
            <a:custGeom>
              <a:avLst/>
              <a:gdLst>
                <a:gd name="T0" fmla="*/ 219 w 264"/>
                <a:gd name="T1" fmla="*/ 0 h 397"/>
                <a:gd name="T2" fmla="*/ 222 w 264"/>
                <a:gd name="T3" fmla="*/ 0 h 397"/>
                <a:gd name="T4" fmla="*/ 229 w 264"/>
                <a:gd name="T5" fmla="*/ 1 h 397"/>
                <a:gd name="T6" fmla="*/ 238 w 264"/>
                <a:gd name="T7" fmla="*/ 5 h 397"/>
                <a:gd name="T8" fmla="*/ 249 w 264"/>
                <a:gd name="T9" fmla="*/ 13 h 397"/>
                <a:gd name="T10" fmla="*/ 258 w 264"/>
                <a:gd name="T11" fmla="*/ 25 h 397"/>
                <a:gd name="T12" fmla="*/ 259 w 264"/>
                <a:gd name="T13" fmla="*/ 28 h 397"/>
                <a:gd name="T14" fmla="*/ 261 w 264"/>
                <a:gd name="T15" fmla="*/ 33 h 397"/>
                <a:gd name="T16" fmla="*/ 263 w 264"/>
                <a:gd name="T17" fmla="*/ 40 h 397"/>
                <a:gd name="T18" fmla="*/ 264 w 264"/>
                <a:gd name="T19" fmla="*/ 48 h 397"/>
                <a:gd name="T20" fmla="*/ 264 w 264"/>
                <a:gd name="T21" fmla="*/ 60 h 397"/>
                <a:gd name="T22" fmla="*/ 261 w 264"/>
                <a:gd name="T23" fmla="*/ 73 h 397"/>
                <a:gd name="T24" fmla="*/ 255 w 264"/>
                <a:gd name="T25" fmla="*/ 88 h 397"/>
                <a:gd name="T26" fmla="*/ 246 w 264"/>
                <a:gd name="T27" fmla="*/ 105 h 397"/>
                <a:gd name="T28" fmla="*/ 232 w 264"/>
                <a:gd name="T29" fmla="*/ 125 h 397"/>
                <a:gd name="T30" fmla="*/ 213 w 264"/>
                <a:gd name="T31" fmla="*/ 147 h 397"/>
                <a:gd name="T32" fmla="*/ 187 w 264"/>
                <a:gd name="T33" fmla="*/ 172 h 397"/>
                <a:gd name="T34" fmla="*/ 156 w 264"/>
                <a:gd name="T35" fmla="*/ 199 h 397"/>
                <a:gd name="T36" fmla="*/ 124 w 264"/>
                <a:gd name="T37" fmla="*/ 227 h 397"/>
                <a:gd name="T38" fmla="*/ 100 w 264"/>
                <a:gd name="T39" fmla="*/ 254 h 397"/>
                <a:gd name="T40" fmla="*/ 82 w 264"/>
                <a:gd name="T41" fmla="*/ 278 h 397"/>
                <a:gd name="T42" fmla="*/ 69 w 264"/>
                <a:gd name="T43" fmla="*/ 301 h 397"/>
                <a:gd name="T44" fmla="*/ 60 w 264"/>
                <a:gd name="T45" fmla="*/ 323 h 397"/>
                <a:gd name="T46" fmla="*/ 55 w 264"/>
                <a:gd name="T47" fmla="*/ 341 h 397"/>
                <a:gd name="T48" fmla="*/ 54 w 264"/>
                <a:gd name="T49" fmla="*/ 358 h 397"/>
                <a:gd name="T50" fmla="*/ 54 w 264"/>
                <a:gd name="T51" fmla="*/ 372 h 397"/>
                <a:gd name="T52" fmla="*/ 55 w 264"/>
                <a:gd name="T53" fmla="*/ 382 h 397"/>
                <a:gd name="T54" fmla="*/ 58 w 264"/>
                <a:gd name="T55" fmla="*/ 390 h 397"/>
                <a:gd name="T56" fmla="*/ 59 w 264"/>
                <a:gd name="T57" fmla="*/ 395 h 397"/>
                <a:gd name="T58" fmla="*/ 60 w 264"/>
                <a:gd name="T59" fmla="*/ 397 h 397"/>
                <a:gd name="T60" fmla="*/ 58 w 264"/>
                <a:gd name="T61" fmla="*/ 396 h 397"/>
                <a:gd name="T62" fmla="*/ 54 w 264"/>
                <a:gd name="T63" fmla="*/ 392 h 397"/>
                <a:gd name="T64" fmla="*/ 46 w 264"/>
                <a:gd name="T65" fmla="*/ 387 h 397"/>
                <a:gd name="T66" fmla="*/ 37 w 264"/>
                <a:gd name="T67" fmla="*/ 379 h 397"/>
                <a:gd name="T68" fmla="*/ 28 w 264"/>
                <a:gd name="T69" fmla="*/ 370 h 397"/>
                <a:gd name="T70" fmla="*/ 18 w 264"/>
                <a:gd name="T71" fmla="*/ 359 h 397"/>
                <a:gd name="T72" fmla="*/ 10 w 264"/>
                <a:gd name="T73" fmla="*/ 345 h 397"/>
                <a:gd name="T74" fmla="*/ 4 w 264"/>
                <a:gd name="T75" fmla="*/ 330 h 397"/>
                <a:gd name="T76" fmla="*/ 0 w 264"/>
                <a:gd name="T77" fmla="*/ 313 h 397"/>
                <a:gd name="T78" fmla="*/ 0 w 264"/>
                <a:gd name="T79" fmla="*/ 294 h 397"/>
                <a:gd name="T80" fmla="*/ 5 w 264"/>
                <a:gd name="T81" fmla="*/ 272 h 397"/>
                <a:gd name="T82" fmla="*/ 14 w 264"/>
                <a:gd name="T83" fmla="*/ 249 h 397"/>
                <a:gd name="T84" fmla="*/ 29 w 264"/>
                <a:gd name="T85" fmla="*/ 225 h 397"/>
                <a:gd name="T86" fmla="*/ 53 w 264"/>
                <a:gd name="T87" fmla="*/ 199 h 397"/>
                <a:gd name="T88" fmla="*/ 83 w 264"/>
                <a:gd name="T89" fmla="*/ 171 h 397"/>
                <a:gd name="T90" fmla="*/ 117 w 264"/>
                <a:gd name="T91" fmla="*/ 142 h 397"/>
                <a:gd name="T92" fmla="*/ 145 w 264"/>
                <a:gd name="T93" fmla="*/ 116 h 397"/>
                <a:gd name="T94" fmla="*/ 167 w 264"/>
                <a:gd name="T95" fmla="*/ 94 h 397"/>
                <a:gd name="T96" fmla="*/ 185 w 264"/>
                <a:gd name="T97" fmla="*/ 75 h 397"/>
                <a:gd name="T98" fmla="*/ 199 w 264"/>
                <a:gd name="T99" fmla="*/ 57 h 397"/>
                <a:gd name="T100" fmla="*/ 209 w 264"/>
                <a:gd name="T101" fmla="*/ 43 h 397"/>
                <a:gd name="T102" fmla="*/ 215 w 264"/>
                <a:gd name="T103" fmla="*/ 32 h 397"/>
                <a:gd name="T104" fmla="*/ 219 w 264"/>
                <a:gd name="T105" fmla="*/ 22 h 397"/>
                <a:gd name="T106" fmla="*/ 222 w 264"/>
                <a:gd name="T107" fmla="*/ 14 h 397"/>
                <a:gd name="T108" fmla="*/ 222 w 264"/>
                <a:gd name="T109" fmla="*/ 9 h 397"/>
                <a:gd name="T110" fmla="*/ 222 w 264"/>
                <a:gd name="T111" fmla="*/ 4 h 397"/>
                <a:gd name="T112" fmla="*/ 220 w 264"/>
                <a:gd name="T113" fmla="*/ 1 h 397"/>
                <a:gd name="T114" fmla="*/ 220 w 264"/>
                <a:gd name="T115" fmla="*/ 0 h 397"/>
                <a:gd name="T116" fmla="*/ 219 w 264"/>
                <a:gd name="T117" fmla="*/ 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4" h="397">
                  <a:moveTo>
                    <a:pt x="219" y="0"/>
                  </a:moveTo>
                  <a:lnTo>
                    <a:pt x="222" y="0"/>
                  </a:lnTo>
                  <a:lnTo>
                    <a:pt x="229" y="1"/>
                  </a:lnTo>
                  <a:lnTo>
                    <a:pt x="238" y="5"/>
                  </a:lnTo>
                  <a:lnTo>
                    <a:pt x="249" y="13"/>
                  </a:lnTo>
                  <a:lnTo>
                    <a:pt x="258" y="25"/>
                  </a:lnTo>
                  <a:lnTo>
                    <a:pt x="259" y="28"/>
                  </a:lnTo>
                  <a:lnTo>
                    <a:pt x="261" y="33"/>
                  </a:lnTo>
                  <a:lnTo>
                    <a:pt x="263" y="40"/>
                  </a:lnTo>
                  <a:lnTo>
                    <a:pt x="264" y="48"/>
                  </a:lnTo>
                  <a:lnTo>
                    <a:pt x="264" y="60"/>
                  </a:lnTo>
                  <a:lnTo>
                    <a:pt x="261" y="73"/>
                  </a:lnTo>
                  <a:lnTo>
                    <a:pt x="255" y="88"/>
                  </a:lnTo>
                  <a:lnTo>
                    <a:pt x="246" y="105"/>
                  </a:lnTo>
                  <a:lnTo>
                    <a:pt x="232" y="125"/>
                  </a:lnTo>
                  <a:lnTo>
                    <a:pt x="213" y="147"/>
                  </a:lnTo>
                  <a:lnTo>
                    <a:pt x="187" y="172"/>
                  </a:lnTo>
                  <a:lnTo>
                    <a:pt x="156" y="199"/>
                  </a:lnTo>
                  <a:lnTo>
                    <a:pt x="124" y="227"/>
                  </a:lnTo>
                  <a:lnTo>
                    <a:pt x="100" y="254"/>
                  </a:lnTo>
                  <a:lnTo>
                    <a:pt x="82" y="278"/>
                  </a:lnTo>
                  <a:lnTo>
                    <a:pt x="69" y="301"/>
                  </a:lnTo>
                  <a:lnTo>
                    <a:pt x="60" y="323"/>
                  </a:lnTo>
                  <a:lnTo>
                    <a:pt x="55" y="341"/>
                  </a:lnTo>
                  <a:lnTo>
                    <a:pt x="54" y="358"/>
                  </a:lnTo>
                  <a:lnTo>
                    <a:pt x="54" y="372"/>
                  </a:lnTo>
                  <a:lnTo>
                    <a:pt x="55" y="382"/>
                  </a:lnTo>
                  <a:lnTo>
                    <a:pt x="58" y="390"/>
                  </a:lnTo>
                  <a:lnTo>
                    <a:pt x="59" y="395"/>
                  </a:lnTo>
                  <a:lnTo>
                    <a:pt x="60" y="397"/>
                  </a:lnTo>
                  <a:lnTo>
                    <a:pt x="58" y="396"/>
                  </a:lnTo>
                  <a:lnTo>
                    <a:pt x="54" y="392"/>
                  </a:lnTo>
                  <a:lnTo>
                    <a:pt x="46" y="387"/>
                  </a:lnTo>
                  <a:lnTo>
                    <a:pt x="37" y="379"/>
                  </a:lnTo>
                  <a:lnTo>
                    <a:pt x="28" y="370"/>
                  </a:lnTo>
                  <a:lnTo>
                    <a:pt x="18" y="359"/>
                  </a:lnTo>
                  <a:lnTo>
                    <a:pt x="10" y="345"/>
                  </a:lnTo>
                  <a:lnTo>
                    <a:pt x="4" y="330"/>
                  </a:lnTo>
                  <a:lnTo>
                    <a:pt x="0" y="313"/>
                  </a:lnTo>
                  <a:lnTo>
                    <a:pt x="0" y="294"/>
                  </a:lnTo>
                  <a:lnTo>
                    <a:pt x="5" y="272"/>
                  </a:lnTo>
                  <a:lnTo>
                    <a:pt x="14" y="249"/>
                  </a:lnTo>
                  <a:lnTo>
                    <a:pt x="29" y="225"/>
                  </a:lnTo>
                  <a:lnTo>
                    <a:pt x="53" y="199"/>
                  </a:lnTo>
                  <a:lnTo>
                    <a:pt x="83" y="171"/>
                  </a:lnTo>
                  <a:lnTo>
                    <a:pt x="117" y="142"/>
                  </a:lnTo>
                  <a:lnTo>
                    <a:pt x="145" y="116"/>
                  </a:lnTo>
                  <a:lnTo>
                    <a:pt x="167" y="94"/>
                  </a:lnTo>
                  <a:lnTo>
                    <a:pt x="185" y="75"/>
                  </a:lnTo>
                  <a:lnTo>
                    <a:pt x="199" y="57"/>
                  </a:lnTo>
                  <a:lnTo>
                    <a:pt x="209" y="43"/>
                  </a:lnTo>
                  <a:lnTo>
                    <a:pt x="215" y="32"/>
                  </a:lnTo>
                  <a:lnTo>
                    <a:pt x="219" y="22"/>
                  </a:lnTo>
                  <a:lnTo>
                    <a:pt x="222" y="14"/>
                  </a:lnTo>
                  <a:lnTo>
                    <a:pt x="222" y="9"/>
                  </a:lnTo>
                  <a:lnTo>
                    <a:pt x="222" y="4"/>
                  </a:lnTo>
                  <a:lnTo>
                    <a:pt x="220" y="1"/>
                  </a:lnTo>
                  <a:lnTo>
                    <a:pt x="220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14717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 dirty="0"/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8634807" y="647288"/>
              <a:ext cx="67327" cy="54514"/>
            </a:xfrm>
            <a:custGeom>
              <a:avLst/>
              <a:gdLst>
                <a:gd name="T0" fmla="*/ 110 w 211"/>
                <a:gd name="T1" fmla="*/ 19 h 172"/>
                <a:gd name="T2" fmla="*/ 92 w 211"/>
                <a:gd name="T3" fmla="*/ 31 h 172"/>
                <a:gd name="T4" fmla="*/ 83 w 211"/>
                <a:gd name="T5" fmla="*/ 40 h 172"/>
                <a:gd name="T6" fmla="*/ 78 w 211"/>
                <a:gd name="T7" fmla="*/ 40 h 172"/>
                <a:gd name="T8" fmla="*/ 75 w 211"/>
                <a:gd name="T9" fmla="*/ 41 h 172"/>
                <a:gd name="T10" fmla="*/ 73 w 211"/>
                <a:gd name="T11" fmla="*/ 57 h 172"/>
                <a:gd name="T12" fmla="*/ 84 w 211"/>
                <a:gd name="T13" fmla="*/ 79 h 172"/>
                <a:gd name="T14" fmla="*/ 107 w 211"/>
                <a:gd name="T15" fmla="*/ 91 h 172"/>
                <a:gd name="T16" fmla="*/ 133 w 211"/>
                <a:gd name="T17" fmla="*/ 91 h 172"/>
                <a:gd name="T18" fmla="*/ 153 w 211"/>
                <a:gd name="T19" fmla="*/ 78 h 172"/>
                <a:gd name="T20" fmla="*/ 159 w 211"/>
                <a:gd name="T21" fmla="*/ 50 h 172"/>
                <a:gd name="T22" fmla="*/ 142 w 211"/>
                <a:gd name="T23" fmla="*/ 54 h 172"/>
                <a:gd name="T24" fmla="*/ 124 w 211"/>
                <a:gd name="T25" fmla="*/ 60 h 172"/>
                <a:gd name="T26" fmla="*/ 110 w 211"/>
                <a:gd name="T27" fmla="*/ 61 h 172"/>
                <a:gd name="T28" fmla="*/ 103 w 211"/>
                <a:gd name="T29" fmla="*/ 50 h 172"/>
                <a:gd name="T30" fmla="*/ 109 w 211"/>
                <a:gd name="T31" fmla="*/ 40 h 172"/>
                <a:gd name="T32" fmla="*/ 121 w 211"/>
                <a:gd name="T33" fmla="*/ 38 h 172"/>
                <a:gd name="T34" fmla="*/ 133 w 211"/>
                <a:gd name="T35" fmla="*/ 37 h 172"/>
                <a:gd name="T36" fmla="*/ 136 w 211"/>
                <a:gd name="T37" fmla="*/ 32 h 172"/>
                <a:gd name="T38" fmla="*/ 137 w 211"/>
                <a:gd name="T39" fmla="*/ 27 h 172"/>
                <a:gd name="T40" fmla="*/ 137 w 211"/>
                <a:gd name="T41" fmla="*/ 22 h 172"/>
                <a:gd name="T42" fmla="*/ 123 w 211"/>
                <a:gd name="T43" fmla="*/ 18 h 172"/>
                <a:gd name="T44" fmla="*/ 100 w 211"/>
                <a:gd name="T45" fmla="*/ 1 h 172"/>
                <a:gd name="T46" fmla="*/ 146 w 211"/>
                <a:gd name="T47" fmla="*/ 13 h 172"/>
                <a:gd name="T48" fmla="*/ 178 w 211"/>
                <a:gd name="T49" fmla="*/ 34 h 172"/>
                <a:gd name="T50" fmla="*/ 197 w 211"/>
                <a:gd name="T51" fmla="*/ 63 h 172"/>
                <a:gd name="T52" fmla="*/ 207 w 211"/>
                <a:gd name="T53" fmla="*/ 93 h 172"/>
                <a:gd name="T54" fmla="*/ 211 w 211"/>
                <a:gd name="T55" fmla="*/ 124 h 172"/>
                <a:gd name="T56" fmla="*/ 209 w 211"/>
                <a:gd name="T57" fmla="*/ 152 h 172"/>
                <a:gd name="T58" fmla="*/ 205 w 211"/>
                <a:gd name="T59" fmla="*/ 172 h 172"/>
                <a:gd name="T60" fmla="*/ 188 w 211"/>
                <a:gd name="T61" fmla="*/ 167 h 172"/>
                <a:gd name="T62" fmla="*/ 180 w 211"/>
                <a:gd name="T63" fmla="*/ 149 h 172"/>
                <a:gd name="T64" fmla="*/ 189 w 211"/>
                <a:gd name="T65" fmla="*/ 134 h 172"/>
                <a:gd name="T66" fmla="*/ 174 w 211"/>
                <a:gd name="T67" fmla="*/ 120 h 172"/>
                <a:gd name="T68" fmla="*/ 146 w 211"/>
                <a:gd name="T69" fmla="*/ 114 h 172"/>
                <a:gd name="T70" fmla="*/ 112 w 211"/>
                <a:gd name="T71" fmla="*/ 109 h 172"/>
                <a:gd name="T72" fmla="*/ 75 w 211"/>
                <a:gd name="T73" fmla="*/ 96 h 172"/>
                <a:gd name="T74" fmla="*/ 46 w 211"/>
                <a:gd name="T75" fmla="*/ 68 h 172"/>
                <a:gd name="T76" fmla="*/ 25 w 211"/>
                <a:gd name="T77" fmla="*/ 37 h 172"/>
                <a:gd name="T78" fmla="*/ 7 w 211"/>
                <a:gd name="T79" fmla="*/ 14 h 172"/>
                <a:gd name="T80" fmla="*/ 37 w 211"/>
                <a:gd name="T81" fmla="*/ 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1" h="172">
                  <a:moveTo>
                    <a:pt x="123" y="18"/>
                  </a:moveTo>
                  <a:lnTo>
                    <a:pt x="110" y="19"/>
                  </a:lnTo>
                  <a:lnTo>
                    <a:pt x="100" y="24"/>
                  </a:lnTo>
                  <a:lnTo>
                    <a:pt x="92" y="31"/>
                  </a:lnTo>
                  <a:lnTo>
                    <a:pt x="86" y="38"/>
                  </a:lnTo>
                  <a:lnTo>
                    <a:pt x="83" y="40"/>
                  </a:lnTo>
                  <a:lnTo>
                    <a:pt x="80" y="40"/>
                  </a:lnTo>
                  <a:lnTo>
                    <a:pt x="78" y="40"/>
                  </a:lnTo>
                  <a:lnTo>
                    <a:pt x="77" y="41"/>
                  </a:lnTo>
                  <a:lnTo>
                    <a:pt x="75" y="41"/>
                  </a:lnTo>
                  <a:lnTo>
                    <a:pt x="74" y="43"/>
                  </a:lnTo>
                  <a:lnTo>
                    <a:pt x="73" y="57"/>
                  </a:lnTo>
                  <a:lnTo>
                    <a:pt x="77" y="69"/>
                  </a:lnTo>
                  <a:lnTo>
                    <a:pt x="84" y="79"/>
                  </a:lnTo>
                  <a:lnTo>
                    <a:pt x="95" y="86"/>
                  </a:lnTo>
                  <a:lnTo>
                    <a:pt x="107" y="91"/>
                  </a:lnTo>
                  <a:lnTo>
                    <a:pt x="120" y="92"/>
                  </a:lnTo>
                  <a:lnTo>
                    <a:pt x="133" y="91"/>
                  </a:lnTo>
                  <a:lnTo>
                    <a:pt x="145" y="87"/>
                  </a:lnTo>
                  <a:lnTo>
                    <a:pt x="153" y="78"/>
                  </a:lnTo>
                  <a:lnTo>
                    <a:pt x="159" y="66"/>
                  </a:lnTo>
                  <a:lnTo>
                    <a:pt x="159" y="50"/>
                  </a:lnTo>
                  <a:lnTo>
                    <a:pt x="151" y="51"/>
                  </a:lnTo>
                  <a:lnTo>
                    <a:pt x="142" y="54"/>
                  </a:lnTo>
                  <a:lnTo>
                    <a:pt x="133" y="56"/>
                  </a:lnTo>
                  <a:lnTo>
                    <a:pt x="124" y="60"/>
                  </a:lnTo>
                  <a:lnTo>
                    <a:pt x="116" y="61"/>
                  </a:lnTo>
                  <a:lnTo>
                    <a:pt x="110" y="61"/>
                  </a:lnTo>
                  <a:lnTo>
                    <a:pt x="105" y="57"/>
                  </a:lnTo>
                  <a:lnTo>
                    <a:pt x="103" y="50"/>
                  </a:lnTo>
                  <a:lnTo>
                    <a:pt x="105" y="43"/>
                  </a:lnTo>
                  <a:lnTo>
                    <a:pt x="109" y="40"/>
                  </a:lnTo>
                  <a:lnTo>
                    <a:pt x="115" y="40"/>
                  </a:lnTo>
                  <a:lnTo>
                    <a:pt x="121" y="38"/>
                  </a:lnTo>
                  <a:lnTo>
                    <a:pt x="128" y="38"/>
                  </a:lnTo>
                  <a:lnTo>
                    <a:pt x="133" y="37"/>
                  </a:lnTo>
                  <a:lnTo>
                    <a:pt x="134" y="34"/>
                  </a:lnTo>
                  <a:lnTo>
                    <a:pt x="136" y="32"/>
                  </a:lnTo>
                  <a:lnTo>
                    <a:pt x="137" y="29"/>
                  </a:lnTo>
                  <a:lnTo>
                    <a:pt x="137" y="27"/>
                  </a:lnTo>
                  <a:lnTo>
                    <a:pt x="137" y="23"/>
                  </a:lnTo>
                  <a:lnTo>
                    <a:pt x="137" y="22"/>
                  </a:lnTo>
                  <a:lnTo>
                    <a:pt x="134" y="20"/>
                  </a:lnTo>
                  <a:lnTo>
                    <a:pt x="123" y="18"/>
                  </a:lnTo>
                  <a:close/>
                  <a:moveTo>
                    <a:pt x="70" y="0"/>
                  </a:moveTo>
                  <a:lnTo>
                    <a:pt x="100" y="1"/>
                  </a:lnTo>
                  <a:lnTo>
                    <a:pt x="124" y="5"/>
                  </a:lnTo>
                  <a:lnTo>
                    <a:pt x="146" y="13"/>
                  </a:lnTo>
                  <a:lnTo>
                    <a:pt x="162" y="23"/>
                  </a:lnTo>
                  <a:lnTo>
                    <a:pt x="178" y="34"/>
                  </a:lnTo>
                  <a:lnTo>
                    <a:pt x="188" y="47"/>
                  </a:lnTo>
                  <a:lnTo>
                    <a:pt x="197" y="63"/>
                  </a:lnTo>
                  <a:lnTo>
                    <a:pt x="203" y="78"/>
                  </a:lnTo>
                  <a:lnTo>
                    <a:pt x="207" y="93"/>
                  </a:lnTo>
                  <a:lnTo>
                    <a:pt x="210" y="110"/>
                  </a:lnTo>
                  <a:lnTo>
                    <a:pt x="211" y="124"/>
                  </a:lnTo>
                  <a:lnTo>
                    <a:pt x="211" y="139"/>
                  </a:lnTo>
                  <a:lnTo>
                    <a:pt x="209" y="152"/>
                  </a:lnTo>
                  <a:lnTo>
                    <a:pt x="207" y="164"/>
                  </a:lnTo>
                  <a:lnTo>
                    <a:pt x="205" y="172"/>
                  </a:lnTo>
                  <a:lnTo>
                    <a:pt x="196" y="171"/>
                  </a:lnTo>
                  <a:lnTo>
                    <a:pt x="188" y="167"/>
                  </a:lnTo>
                  <a:lnTo>
                    <a:pt x="183" y="158"/>
                  </a:lnTo>
                  <a:lnTo>
                    <a:pt x="180" y="149"/>
                  </a:lnTo>
                  <a:lnTo>
                    <a:pt x="183" y="141"/>
                  </a:lnTo>
                  <a:lnTo>
                    <a:pt x="189" y="134"/>
                  </a:lnTo>
                  <a:lnTo>
                    <a:pt x="183" y="125"/>
                  </a:lnTo>
                  <a:lnTo>
                    <a:pt x="174" y="120"/>
                  </a:lnTo>
                  <a:lnTo>
                    <a:pt x="161" y="116"/>
                  </a:lnTo>
                  <a:lnTo>
                    <a:pt x="146" y="114"/>
                  </a:lnTo>
                  <a:lnTo>
                    <a:pt x="129" y="111"/>
                  </a:lnTo>
                  <a:lnTo>
                    <a:pt x="112" y="109"/>
                  </a:lnTo>
                  <a:lnTo>
                    <a:pt x="95" y="103"/>
                  </a:lnTo>
                  <a:lnTo>
                    <a:pt x="75" y="96"/>
                  </a:lnTo>
                  <a:lnTo>
                    <a:pt x="60" y="83"/>
                  </a:lnTo>
                  <a:lnTo>
                    <a:pt x="46" y="68"/>
                  </a:lnTo>
                  <a:lnTo>
                    <a:pt x="36" y="52"/>
                  </a:lnTo>
                  <a:lnTo>
                    <a:pt x="25" y="37"/>
                  </a:lnTo>
                  <a:lnTo>
                    <a:pt x="16" y="23"/>
                  </a:lnTo>
                  <a:lnTo>
                    <a:pt x="7" y="14"/>
                  </a:lnTo>
                  <a:lnTo>
                    <a:pt x="0" y="9"/>
                  </a:lnTo>
                  <a:lnTo>
                    <a:pt x="37" y="3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14717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31698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5" r:id="rId3"/>
    <p:sldLayoutId id="2147483650" r:id="rId4"/>
    <p:sldLayoutId id="2147483651" r:id="rId5"/>
    <p:sldLayoutId id="2147483661" r:id="rId6"/>
    <p:sldLayoutId id="2147483662" r:id="rId7"/>
    <p:sldLayoutId id="2147483666" r:id="rId8"/>
    <p:sldLayoutId id="2147483667" r:id="rId9"/>
    <p:sldLayoutId id="2147483668" r:id="rId10"/>
    <p:sldLayoutId id="2147483664" r:id="rId11"/>
    <p:sldLayoutId id="2147483652" r:id="rId12"/>
    <p:sldLayoutId id="2147483653" r:id="rId13"/>
    <p:sldLayoutId id="2147483654" r:id="rId14"/>
    <p:sldLayoutId id="2147483655" r:id="rId15"/>
    <p:sldLayoutId id="2147483663" r:id="rId16"/>
    <p:sldLayoutId id="2147483670" r:id="rId1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 cap="all" baseline="0">
          <a:solidFill>
            <a:srgbClr val="39B9BE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spcBef>
          <a:spcPct val="20000"/>
        </a:spcBef>
        <a:buClr>
          <a:srgbClr val="39B9BE"/>
        </a:buClr>
        <a:buFont typeface="Calibri" panose="020F0502020204030204" pitchFamily="34" charset="0"/>
        <a:buChar char="&gt;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71463" algn="l" defTabSz="914400" rtl="0" eaLnBrk="1" latinLnBrk="0" hangingPunct="1">
        <a:spcBef>
          <a:spcPct val="20000"/>
        </a:spcBef>
        <a:buClr>
          <a:srgbClr val="39B9BE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spcBef>
          <a:spcPct val="20000"/>
        </a:spcBef>
        <a:buClr>
          <a:srgbClr val="39B9BE"/>
        </a:buClr>
        <a:buFont typeface="Calibri" panose="020F050202020403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spcBef>
          <a:spcPct val="20000"/>
        </a:spcBef>
        <a:buClr>
          <a:srgbClr val="39B9BE"/>
        </a:buClr>
        <a:buFont typeface="Calibri" panose="020F050202020403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80975" algn="l" defTabSz="914400" rtl="0" eaLnBrk="1" latinLnBrk="0" hangingPunct="1">
        <a:spcBef>
          <a:spcPct val="20000"/>
        </a:spcBef>
        <a:buClr>
          <a:srgbClr val="39B9BE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rg-en-gezondheid.be/rookstopbegeleid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amsesocialebescherming.be/nl/tegemoetkominghulpaanbejaard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rg-en-gezondheid.be/zorgberoepen/overzich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63" y="4797152"/>
            <a:ext cx="7772400" cy="1054943"/>
          </a:xfrm>
        </p:spPr>
        <p:txBody>
          <a:bodyPr>
            <a:normAutofit/>
          </a:bodyPr>
          <a:lstStyle/>
          <a:p>
            <a:r>
              <a:rPr lang="en-GB" b="1" cap="none" dirty="0"/>
              <a:t>Status praesens van de </a:t>
            </a:r>
            <a:r>
              <a:rPr lang="nl-NL" b="1" cap="none" dirty="0"/>
              <a:t>uitvoering</a:t>
            </a:r>
            <a:r>
              <a:rPr lang="en-GB" b="1" cap="none" dirty="0"/>
              <a:t> van de </a:t>
            </a:r>
            <a:r>
              <a:rPr lang="nl-NL" b="1" cap="none" dirty="0"/>
              <a:t>zesde</a:t>
            </a:r>
            <a:r>
              <a:rPr lang="en-GB" b="1" cap="none" dirty="0"/>
              <a:t> </a:t>
            </a:r>
            <a:r>
              <a:rPr lang="nl-NL" b="1" cap="none" dirty="0"/>
              <a:t>staatshervorming</a:t>
            </a:r>
            <a:r>
              <a:rPr lang="en-GB" b="1" cap="none" dirty="0"/>
              <a:t> in de </a:t>
            </a:r>
            <a:r>
              <a:rPr lang="nl-NL" b="1" cap="none" dirty="0"/>
              <a:t>zorgsector</a:t>
            </a:r>
            <a:r>
              <a:rPr lang="en-GB" b="1" cap="none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/>
              <a:t>Dr.</a:t>
            </a:r>
            <a:r>
              <a:rPr lang="en-GB" dirty="0"/>
              <a:t> Dirk Dewolf </a:t>
            </a:r>
          </a:p>
          <a:p>
            <a:r>
              <a:rPr lang="en-GB" dirty="0" err="1"/>
              <a:t>Administrateur-generaal</a:t>
            </a:r>
            <a:r>
              <a:rPr lang="en-GB" dirty="0"/>
              <a:t>  Zorg en Gezondheid  -  </a:t>
            </a:r>
            <a:r>
              <a:rPr lang="en-GB" dirty="0" err="1"/>
              <a:t>Brussel</a:t>
            </a:r>
            <a:r>
              <a:rPr lang="en-GB" dirty="0"/>
              <a:t>, 23 September 2017 Vlaams </a:t>
            </a:r>
            <a:r>
              <a:rPr lang="en-GB" dirty="0" err="1"/>
              <a:t>Artsenverbond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3186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 eerstelijnszones - voorstel </a:t>
            </a:r>
            <a:r>
              <a:rPr lang="nl-BE" dirty="0" err="1"/>
              <a:t>Domus</a:t>
            </a:r>
            <a:r>
              <a:rPr lang="nl-BE" dirty="0"/>
              <a:t> Medica</a:t>
            </a:r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462" y="1980372"/>
            <a:ext cx="7886750" cy="3747052"/>
          </a:xfr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7A2E-0AD9-49C2-BE74-5A97ABE59752}" type="datetime3">
              <a:rPr lang="nl-BE" smtClean="0"/>
              <a:pPr/>
              <a:t>18.09.17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1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Rookstopbegeleiding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Enkel terugbetaling voor </a:t>
            </a:r>
            <a:r>
              <a:rPr lang="nl-NL" dirty="0" err="1"/>
              <a:t>tabakologen</a:t>
            </a:r>
            <a:r>
              <a:rPr lang="nl-NL" dirty="0"/>
              <a:t> met interuniversitaire opleiding VRGT die zijn opgenomen in Vlaams </a:t>
            </a:r>
            <a:r>
              <a:rPr lang="nl-NL" b="1" dirty="0"/>
              <a:t>kadaster</a:t>
            </a:r>
          </a:p>
          <a:p>
            <a:r>
              <a:rPr lang="nl-NL" dirty="0"/>
              <a:t>Voor artsen die de opleiding niet hebben gevolgd zijn er overgangsmaatregelen</a:t>
            </a:r>
          </a:p>
          <a:p>
            <a:r>
              <a:rPr lang="nl-NL" dirty="0"/>
              <a:t>Rokers betalen enkel geplafonneerde persoonlijke bijdrage:</a:t>
            </a:r>
          </a:p>
          <a:p>
            <a:r>
              <a:rPr lang="nl-NL" dirty="0" err="1"/>
              <a:t>Groepsessies</a:t>
            </a:r>
            <a:r>
              <a:rPr lang="nl-NL" dirty="0"/>
              <a:t> voortaan ook mogelijk (0,5 - 1 euro versus 1 – 7,5 euro individueel)</a:t>
            </a:r>
          </a:p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pPr marL="0" indent="0">
              <a:buNone/>
            </a:pPr>
            <a:r>
              <a:rPr lang="nl-NL" dirty="0"/>
              <a:t>Meer info op </a:t>
            </a:r>
            <a:r>
              <a:rPr lang="en-GB" dirty="0">
                <a:hlinkClick r:id="rId3"/>
              </a:rPr>
              <a:t>www.zorg-en-gezondheid.be/rookstopbegeleiding</a:t>
            </a:r>
            <a:r>
              <a:rPr lang="en-GB" dirty="0"/>
              <a:t> </a:t>
            </a:r>
            <a:endParaRPr lang="nl-NL" b="1" dirty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9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THAB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Voorheen bij FOD SZ:</a:t>
            </a:r>
          </a:p>
          <a:p>
            <a:r>
              <a:rPr lang="nl-NL" dirty="0"/>
              <a:t>Tegemoetkoming hulp aan bejaarden = </a:t>
            </a:r>
            <a:r>
              <a:rPr lang="nl-BE" dirty="0"/>
              <a:t>een tegemoetkoming om het welzijn te versterken van 65’+ers met een beperkt inkomen en gezondheidsproblemen </a:t>
            </a:r>
            <a:r>
              <a:rPr lang="nl-NL" dirty="0"/>
              <a:t>(voorheen FOD Sociale Zaken)</a:t>
            </a:r>
          </a:p>
          <a:p>
            <a:r>
              <a:rPr lang="nl-NL" dirty="0"/>
              <a:t>Bedrag in functie van zorgzwaarte en inkomen</a:t>
            </a:r>
          </a:p>
          <a:p>
            <a:r>
              <a:rPr lang="nl-NL" dirty="0"/>
              <a:t>Volledig overgenomen door Vlaamse overheid sinds 1/1/2017 als </a:t>
            </a:r>
            <a:r>
              <a:rPr lang="nl-BE" dirty="0"/>
              <a:t>onderdeel van de </a:t>
            </a:r>
            <a:r>
              <a:rPr lang="nl-BE" b="1" dirty="0"/>
              <a:t>Vlaamse sociale bescherming</a:t>
            </a:r>
            <a:endParaRPr lang="nl-NL" dirty="0"/>
          </a:p>
          <a:p>
            <a:r>
              <a:rPr lang="nl-NL" dirty="0"/>
              <a:t>Uitvoering en uitbetaling door zorgkassen</a:t>
            </a:r>
          </a:p>
          <a:p>
            <a:r>
              <a:rPr lang="nl-NL" dirty="0"/>
              <a:t>Aanvraag gebeurt online, eventueel met hulp van </a:t>
            </a:r>
            <a:r>
              <a:rPr lang="nl-BE" dirty="0" err="1"/>
              <a:t>zorgkas</a:t>
            </a:r>
            <a:r>
              <a:rPr lang="nl-BE" dirty="0"/>
              <a:t>, gemeente of OCMW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http://www.vlaamsesocialebescherming.be/nl/tegemoetkominghulpaanbejaarden</a:t>
            </a:r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392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Ziekenhuisfinanciering (infrastructuur)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Voorheen bij FOD VVVL:</a:t>
            </a:r>
          </a:p>
          <a:p>
            <a:r>
              <a:rPr lang="nl-BE" dirty="0"/>
              <a:t>Financiering infrastructuur en zware medische apparatuur – onderdeel A1/A3 van het BFM</a:t>
            </a:r>
          </a:p>
          <a:p>
            <a:r>
              <a:rPr lang="nl-BE" dirty="0"/>
              <a:t>Overgenomen door VIPA (Vlaams Infrastructuurfonds voor Persoonsgebonden Aangelegenheden)</a:t>
            </a:r>
          </a:p>
          <a:p>
            <a:r>
              <a:rPr lang="nl-BE" dirty="0"/>
              <a:t>Nieuw financieringsmodel (VR 14 juli 2017):</a:t>
            </a:r>
          </a:p>
          <a:p>
            <a:pPr lvl="1"/>
            <a:r>
              <a:rPr lang="nl-BE" dirty="0"/>
              <a:t>Instandhoudingsforfait</a:t>
            </a:r>
          </a:p>
          <a:p>
            <a:pPr lvl="1"/>
            <a:r>
              <a:rPr lang="nl-BE" dirty="0"/>
              <a:t>Strategisch forfait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98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Prijzenbeleid in de woonzorgcentra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Voorheen: FOD Economie</a:t>
            </a:r>
          </a:p>
          <a:p>
            <a:r>
              <a:rPr lang="nl-BE" dirty="0"/>
              <a:t>Wijzigingen: </a:t>
            </a:r>
          </a:p>
          <a:p>
            <a:pPr lvl="1"/>
            <a:r>
              <a:rPr lang="nl-BE" sz="2400" dirty="0"/>
              <a:t>Beoordeling volgens objectieve, transparante en expliciete criteria i.p.v. adviescomité </a:t>
            </a:r>
            <a:r>
              <a:rPr lang="nl-BE" sz="2400" dirty="0">
                <a:sym typeface="Wingdings" panose="05000000000000000000" pitchFamily="2" charset="2"/>
              </a:rPr>
              <a:t> h</a:t>
            </a:r>
            <a:r>
              <a:rPr lang="nl-BE" sz="2400" dirty="0"/>
              <a:t>ogere goedkeuringspercentages daar de beoordelingscriteria door de voorzieningen goed zijn gekend</a:t>
            </a:r>
          </a:p>
          <a:p>
            <a:pPr lvl="1"/>
            <a:r>
              <a:rPr lang="nl-BE" sz="2400" dirty="0"/>
              <a:t>Invoering e-loket: geen indiening meer van papieren aanvragen maar elektronische indiening; mededeling van toegepaste prijzen verloopt nu ook elektronisch en niet meer via brief</a:t>
            </a:r>
          </a:p>
          <a:p>
            <a:pPr lvl="1"/>
            <a:r>
              <a:rPr lang="nl-BE" sz="2400" dirty="0"/>
              <a:t>Nulmeting 2016 en meting in 2017 om evolutie prijzen te kunnen opvolgen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7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Stand van zaken Vlaamse Sociale Bescherming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Nog over te nemen sectoren</a:t>
            </a:r>
          </a:p>
        </p:txBody>
      </p:sp>
    </p:spTree>
    <p:extLst>
      <p:ext uri="{BB962C8B-B14F-4D97-AF65-F5344CB8AC3E}">
        <p14:creationId xmlns:p14="http://schemas.microsoft.com/office/powerpoint/2010/main" val="362717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Vlaamse Regering heeft Fundamentele keuzes gemaakt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In hoofdzaak </a:t>
            </a:r>
            <a:r>
              <a:rPr lang="nl-NL" sz="2800" b="1" dirty="0" err="1"/>
              <a:t>verzekeringsysteem</a:t>
            </a:r>
            <a:r>
              <a:rPr lang="nl-NL" sz="2800" dirty="0"/>
              <a:t> met (Vlaamse) zorgkassen (</a:t>
            </a:r>
            <a:r>
              <a:rPr lang="nl-NL" sz="2800" dirty="0" err="1"/>
              <a:t>Bismarckiaans</a:t>
            </a:r>
            <a:r>
              <a:rPr lang="nl-NL" sz="2800" dirty="0"/>
              <a:t> (verplicht verzekeringssysteem) en geen </a:t>
            </a:r>
            <a:r>
              <a:rPr lang="nl-NL" sz="2800" dirty="0" err="1"/>
              <a:t>Beveridge</a:t>
            </a:r>
            <a:r>
              <a:rPr lang="nl-NL" sz="2800" dirty="0"/>
              <a:t> systeem ‘tax </a:t>
            </a:r>
            <a:r>
              <a:rPr lang="nl-NL" sz="2800" dirty="0" err="1"/>
              <a:t>funded</a:t>
            </a:r>
            <a:r>
              <a:rPr lang="nl-NL" sz="2800" dirty="0"/>
              <a:t> </a:t>
            </a:r>
            <a:r>
              <a:rPr lang="nl-NL" sz="2800" dirty="0" err="1"/>
              <a:t>Flemish</a:t>
            </a:r>
            <a:r>
              <a:rPr lang="nl-NL" sz="2800" dirty="0"/>
              <a:t> National Health Service’, maar elementen uit beide systemen zijn aanwezig.</a:t>
            </a:r>
          </a:p>
          <a:p>
            <a:r>
              <a:rPr lang="nl-NL" sz="2800" dirty="0"/>
              <a:t>Vlaamse Sociale Bescherming wordt Vlaams equivalent voor Belgische sociale zekerheid, maar beheer wordt anders.</a:t>
            </a:r>
            <a:endParaRPr lang="nl-NL" sz="2800" i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05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Vlaamse sociale bescherming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3200" dirty="0"/>
              <a:t>Basisprincipes:</a:t>
            </a:r>
          </a:p>
          <a:p>
            <a:pPr lvl="1"/>
            <a:r>
              <a:rPr lang="nl-BE" sz="2400" dirty="0"/>
              <a:t>Verzekeringsprincipe: aansluiting met jaarlijkse bijdrage geeft recht op tegemoetkoming of tussenkomst</a:t>
            </a:r>
          </a:p>
          <a:p>
            <a:pPr lvl="1"/>
            <a:r>
              <a:rPr lang="nl-BE" sz="2400" dirty="0"/>
              <a:t>Persoonsvolgende financiering</a:t>
            </a:r>
          </a:p>
          <a:p>
            <a:pPr lvl="1"/>
            <a:r>
              <a:rPr lang="nl-BE" sz="2400" dirty="0"/>
              <a:t>Zorgkassen als uniek loket (5 </a:t>
            </a:r>
            <a:r>
              <a:rPr lang="nl-BE" sz="2400" dirty="0" err="1"/>
              <a:t>mutualistische</a:t>
            </a:r>
            <a:r>
              <a:rPr lang="nl-BE" sz="2400" dirty="0"/>
              <a:t> zorgkassen, 1 Vlaamse </a:t>
            </a:r>
            <a:r>
              <a:rPr lang="nl-BE" sz="2400" dirty="0" err="1"/>
              <a:t>Zorgkas</a:t>
            </a:r>
            <a:r>
              <a:rPr lang="nl-BE" sz="2400" dirty="0"/>
              <a:t>, ook commerciële zorgkassen mogelijk)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78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Vlaamse sociale bescherming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800" dirty="0"/>
              <a:t>Sokkel met zorgverzekering sinds 2002</a:t>
            </a:r>
          </a:p>
          <a:p>
            <a:r>
              <a:rPr lang="nl-BE" sz="2800" dirty="0"/>
              <a:t>Sinds 2016 aangevuld met THAB en BOB (</a:t>
            </a:r>
            <a:r>
              <a:rPr lang="nl-BE" sz="2800" dirty="0" err="1"/>
              <a:t>basisondersteuningsbudget</a:t>
            </a:r>
            <a:r>
              <a:rPr lang="nl-BE" sz="2800" dirty="0"/>
              <a:t> voor personen met een handicap) </a:t>
            </a:r>
          </a:p>
          <a:p>
            <a:r>
              <a:rPr lang="nl-BE" sz="2800" dirty="0"/>
              <a:t>Uitbreiding in 2019 met financiering residentiële ouderenzorg en mobiliteitshulpmiddelen</a:t>
            </a:r>
          </a:p>
          <a:p>
            <a:r>
              <a:rPr lang="nl-BE" sz="2800" dirty="0"/>
              <a:t>Verdere uitbreiding met financiering revalidatie, geestelijke gezondheidszorg en thuiszorg (na 2020)</a:t>
            </a:r>
          </a:p>
          <a:p>
            <a:r>
              <a:rPr lang="nl-BE" sz="2800" dirty="0"/>
              <a:t>Nieuw decreet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301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861" y="268100"/>
            <a:ext cx="7856579" cy="1116000"/>
          </a:xfrm>
        </p:spPr>
        <p:txBody>
          <a:bodyPr/>
          <a:lstStyle/>
          <a:p>
            <a:r>
              <a:rPr lang="nl-BE" dirty="0"/>
              <a:t>Naar een Vlaamse Sociale Bescherming van 4 miljard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89228468"/>
              </p:ext>
            </p:extLst>
          </p:nvPr>
        </p:nvGraphicFramePr>
        <p:xfrm>
          <a:off x="278190" y="1188863"/>
          <a:ext cx="8835887" cy="5387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6490252" y="993912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/>
              <a:t>Zorgbudget</a:t>
            </a:r>
          </a:p>
        </p:txBody>
      </p:sp>
    </p:spTree>
    <p:extLst>
      <p:ext uri="{BB962C8B-B14F-4D97-AF65-F5344CB8AC3E}">
        <p14:creationId xmlns:p14="http://schemas.microsoft.com/office/powerpoint/2010/main" val="347597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 1980 tot 2014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Tweede en zesde staatshervorming van belang voor de zorgsector</a:t>
            </a:r>
          </a:p>
          <a:p>
            <a:r>
              <a:rPr lang="nl-NL" dirty="0"/>
              <a:t>1980: persoonsgebonden aangelegenheden worden gemeenschapsbevoegdheid (met veel uitzonderingen o.a. sociale zekerheid)</a:t>
            </a:r>
          </a:p>
          <a:p>
            <a:r>
              <a:rPr lang="nl-NL" dirty="0"/>
              <a:t>2014: belangrijke delen van zorgbeleid worden </a:t>
            </a:r>
            <a:r>
              <a:rPr lang="nl-NL" dirty="0" err="1"/>
              <a:t>gedefederaliseerd</a:t>
            </a:r>
            <a:r>
              <a:rPr lang="nl-NL" dirty="0"/>
              <a:t> (ook kleinere delen van sociale zekerheid)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701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Evaluatie</a:t>
            </a:r>
          </a:p>
        </p:txBody>
      </p:sp>
    </p:spTree>
    <p:extLst>
      <p:ext uri="{BB962C8B-B14F-4D97-AF65-F5344CB8AC3E}">
        <p14:creationId xmlns:p14="http://schemas.microsoft.com/office/powerpoint/2010/main" val="3023523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Impact van zesde staatshervorming op beleidsdomein WVG (2019)</a:t>
            </a:r>
            <a:endParaRPr lang="nl-BE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523993"/>
              </p:ext>
            </p:extLst>
          </p:nvPr>
        </p:nvGraphicFramePr>
        <p:xfrm>
          <a:off x="720725" y="1484313"/>
          <a:ext cx="80629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728">
                  <a:extLst>
                    <a:ext uri="{9D8B030D-6E8A-4147-A177-3AD203B41FA5}">
                      <a16:colId xmlns:a16="http://schemas.microsoft.com/office/drawing/2014/main" val="3447970533"/>
                    </a:ext>
                  </a:extLst>
                </a:gridCol>
                <a:gridCol w="2015728">
                  <a:extLst>
                    <a:ext uri="{9D8B030D-6E8A-4147-A177-3AD203B41FA5}">
                      <a16:colId xmlns:a16="http://schemas.microsoft.com/office/drawing/2014/main" val="698211935"/>
                    </a:ext>
                  </a:extLst>
                </a:gridCol>
                <a:gridCol w="2015728">
                  <a:extLst>
                    <a:ext uri="{9D8B030D-6E8A-4147-A177-3AD203B41FA5}">
                      <a16:colId xmlns:a16="http://schemas.microsoft.com/office/drawing/2014/main" val="825258809"/>
                    </a:ext>
                  </a:extLst>
                </a:gridCol>
                <a:gridCol w="2015728">
                  <a:extLst>
                    <a:ext uri="{9D8B030D-6E8A-4147-A177-3AD203B41FA5}">
                      <a16:colId xmlns:a16="http://schemas.microsoft.com/office/drawing/2014/main" val="821653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Entiteit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Bevoegdheid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Personeel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Budget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68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Departement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Justitiehuizen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+</a:t>
                      </a:r>
                      <a:r>
                        <a:rPr lang="nl-BE" baseline="0" dirty="0"/>
                        <a:t> </a:t>
                      </a:r>
                      <a:r>
                        <a:rPr lang="nl-BE" dirty="0"/>
                        <a:t>646 (574 VTE)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91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Zorg</a:t>
                      </a:r>
                      <a:r>
                        <a:rPr lang="nl-BE" baseline="0" dirty="0"/>
                        <a:t> en gezondheid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Zie overzicht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+ 113</a:t>
                      </a:r>
                      <a:r>
                        <a:rPr lang="nl-BE" baseline="0" dirty="0"/>
                        <a:t> VTE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+ 2,8 miljard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42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Kind en Gezin/EVA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Kinderbijslag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+ 400-550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+ 3,8</a:t>
                      </a:r>
                      <a:r>
                        <a:rPr lang="nl-BE" baseline="0" dirty="0"/>
                        <a:t> miljard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14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Jongerenwelzijn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Jeugdsanctierecht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+ 99,5 VTE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 miljoen</a:t>
                      </a:r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040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Totaal WVG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u="none" dirty="0"/>
                        <a:t>Ongeveer + 1300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958999"/>
                  </a:ext>
                </a:extLst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051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Impact: personeel Zorg &amp; gezondheid</a:t>
            </a:r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2761" y="1484313"/>
            <a:ext cx="8058841" cy="4897437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340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Voordelen van zesde staatshervorming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Homogener beleidsdomein in bepaalde sectoren, voorbeelden: ouderenzorg, zorginfrastructuur,…</a:t>
            </a:r>
          </a:p>
          <a:p>
            <a:r>
              <a:rPr lang="nl-NL" sz="2800" dirty="0"/>
              <a:t>Persoonsgericht beleid wordt gefaciliteerd (geïntegreerd welzijns-, gezondheidszorg- en sociaal beleid) </a:t>
            </a:r>
          </a:p>
          <a:p>
            <a:r>
              <a:rPr lang="nl-NL" sz="2800" dirty="0"/>
              <a:t>Vlaamse overheid kan complexiteit van sociale zekerheidssysteem analyseren, interpreteren en al dan niet gewijzigd overnemen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567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Vastgestelde knelpunten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Domeinen waar afbakening van bevoegdheden onduidelijk is:</a:t>
            </a:r>
          </a:p>
          <a:p>
            <a:pPr lvl="1"/>
            <a:r>
              <a:rPr lang="nl-NL" dirty="0"/>
              <a:t>Risico op bevoegdheidsconflicten </a:t>
            </a:r>
          </a:p>
          <a:p>
            <a:pPr lvl="1"/>
            <a:r>
              <a:rPr lang="nl-NL" dirty="0"/>
              <a:t>Risico op efficiëntieverlies</a:t>
            </a:r>
          </a:p>
          <a:p>
            <a:pPr lvl="1"/>
            <a:r>
              <a:rPr lang="nl-NL" dirty="0"/>
              <a:t>Wederzijdse afhankelijkheid van overheden vergroot</a:t>
            </a:r>
          </a:p>
          <a:p>
            <a:r>
              <a:rPr lang="nl-NL" dirty="0"/>
              <a:t>Controletaak van Parlement wordt bemoeilijkt, media en burger weten amper wie bevoegd is voor wat</a:t>
            </a:r>
          </a:p>
          <a:p>
            <a:r>
              <a:rPr lang="nl-NL" dirty="0"/>
              <a:t>Voorbeelden: </a:t>
            </a:r>
          </a:p>
          <a:p>
            <a:pPr lvl="1"/>
            <a:r>
              <a:rPr lang="nl-NL" dirty="0"/>
              <a:t>Erkenning zorgberoepen Vlaams (voordeel: sluit dichter aan bij Onderwijs), maar visum blijft federaal </a:t>
            </a:r>
          </a:p>
          <a:p>
            <a:pPr lvl="1"/>
            <a:r>
              <a:rPr lang="nl-NL" dirty="0"/>
              <a:t>Ziekenhuisbeleid: sommige aspecten duidelijker (infrastructuur) andere niet (normerend optreden)</a:t>
            </a:r>
          </a:p>
          <a:p>
            <a:pPr lvl="1"/>
            <a:r>
              <a:rPr lang="nl-NL" dirty="0"/>
              <a:t>Revalidatie (demarcatielijn tussen bevoegdheden erg onduidelijk)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493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Voorlopige conclusie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Vlaanderen behoorlijk op weg om complexe nieuwe bevoegdheden over te nemen tegen 01.01.2019</a:t>
            </a:r>
          </a:p>
          <a:p>
            <a:r>
              <a:rPr lang="nl-NL" dirty="0"/>
              <a:t>Evolutie naar onderbrengen van persoonsgebonden materies (cultuur, onderwijs, welzijn, sociaal beleid, gezondheidszorg) onder bevoegdheid van </a:t>
            </a:r>
            <a:r>
              <a:rPr lang="nl-NL" b="1" dirty="0"/>
              <a:t>één overheid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van federaal naar Vlaanderen (zesde staatshervorming)</a:t>
            </a:r>
          </a:p>
          <a:p>
            <a:pPr lvl="1"/>
            <a:r>
              <a:rPr lang="nl-NL" dirty="0"/>
              <a:t>van provincies naar Vlaanderen (interne staatshervorming) </a:t>
            </a:r>
          </a:p>
          <a:p>
            <a:pPr marL="269875" lvl="1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</a:t>
            </a:r>
            <a:r>
              <a:rPr lang="nl-NL" dirty="0"/>
              <a:t> meer samenhangend beleid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 </a:t>
            </a:r>
            <a:r>
              <a:rPr lang="nl-NL" dirty="0"/>
              <a:t>faciliteert persoonsgerichte zorg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</a:t>
            </a:r>
            <a:r>
              <a:rPr lang="en-GB" dirty="0"/>
              <a:t> Zorg en Gezondheid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561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Voorlopige conclusie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Defederalisering</a:t>
            </a:r>
            <a:r>
              <a:rPr lang="nl-NL" dirty="0"/>
              <a:t> houdt rekening met </a:t>
            </a:r>
            <a:r>
              <a:rPr lang="nl-NL" b="1" dirty="0"/>
              <a:t>cultuurverschillen</a:t>
            </a:r>
            <a:r>
              <a:rPr lang="nl-NL" dirty="0"/>
              <a:t> in de zorg (Wallonië eerder </a:t>
            </a:r>
            <a:r>
              <a:rPr lang="nl-NL" dirty="0" err="1"/>
              <a:t>hospitalocentristisch</a:t>
            </a:r>
            <a:r>
              <a:rPr lang="nl-NL" dirty="0"/>
              <a:t> georiënteerd, Vlaanderen heeft sterke eerste lijn) </a:t>
            </a:r>
          </a:p>
          <a:p>
            <a:endParaRPr lang="nl-NL" dirty="0"/>
          </a:p>
          <a:p>
            <a:r>
              <a:rPr lang="nl-NL" dirty="0"/>
              <a:t>Zesde staatshervorming is </a:t>
            </a:r>
            <a:r>
              <a:rPr lang="nl-NL" b="1" dirty="0"/>
              <a:t>geen eindpunt in een evolutie van decentralisering van zorgbeleid  </a:t>
            </a:r>
            <a:r>
              <a:rPr lang="nl-NL" dirty="0"/>
              <a:t>(zoals ook in andere Europese landen (UK, Spanje, Italië, Duitsland, Denemarken, Zweden, Zwitserland… )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54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nieuwe bevoegdheden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Financiering van de residentiële </a:t>
            </a:r>
            <a:r>
              <a:rPr lang="nl-NL" b="1" dirty="0"/>
              <a:t>ouderenzorg</a:t>
            </a:r>
            <a:r>
              <a:rPr lang="nl-NL" dirty="0"/>
              <a:t> (woonzorgcentra, centra voor </a:t>
            </a:r>
            <a:r>
              <a:rPr lang="nl-NL" dirty="0" err="1"/>
              <a:t>dagverzorging</a:t>
            </a:r>
            <a:r>
              <a:rPr lang="nl-NL" dirty="0"/>
              <a:t> en kortverblijf)</a:t>
            </a:r>
          </a:p>
          <a:p>
            <a:r>
              <a:rPr lang="nl-NL" dirty="0"/>
              <a:t>Financiering van de residentiële </a:t>
            </a:r>
            <a:r>
              <a:rPr lang="nl-NL" b="1" dirty="0"/>
              <a:t>geestelijke gezondheidszorg </a:t>
            </a:r>
            <a:r>
              <a:rPr lang="nl-NL" dirty="0"/>
              <a:t>(psychiatrische verzorgingstehuizen (PVT) en beschut wonen)</a:t>
            </a:r>
          </a:p>
          <a:p>
            <a:r>
              <a:rPr lang="nl-NL" dirty="0"/>
              <a:t>Organisatie en ondersteuning van de </a:t>
            </a:r>
            <a:r>
              <a:rPr lang="nl-NL" b="1" dirty="0"/>
              <a:t>eerste lijn </a:t>
            </a:r>
          </a:p>
          <a:p>
            <a:r>
              <a:rPr lang="nl-NL" b="1" dirty="0"/>
              <a:t>Ziekenhuizen</a:t>
            </a:r>
            <a:r>
              <a:rPr lang="nl-NL" dirty="0"/>
              <a:t>: erkenningsnormen en financiering infrastructuur (A1/A3)</a:t>
            </a:r>
          </a:p>
          <a:p>
            <a:r>
              <a:rPr lang="nl-NL" b="1" dirty="0"/>
              <a:t>Revalidatie</a:t>
            </a:r>
            <a:r>
              <a:rPr lang="nl-NL" dirty="0"/>
              <a:t>: geïsoleerde </a:t>
            </a:r>
            <a:r>
              <a:rPr lang="nl-NL" dirty="0" err="1"/>
              <a:t>Sp</a:t>
            </a:r>
            <a:r>
              <a:rPr lang="nl-NL" dirty="0"/>
              <a:t>- en G-diensten (revalidatieziekenhuizen) en bepaalde revalidatieovereenkomsten, verslavingszorg</a:t>
            </a:r>
          </a:p>
          <a:p>
            <a:r>
              <a:rPr lang="nl-NL" b="1" dirty="0"/>
              <a:t>Mobiliteitshulpmiddelen</a:t>
            </a:r>
          </a:p>
          <a:p>
            <a:r>
              <a:rPr lang="nl-NL" b="1" dirty="0"/>
              <a:t>Tegemoetkoming</a:t>
            </a:r>
            <a:r>
              <a:rPr lang="nl-NL" dirty="0"/>
              <a:t> hulp aan bejaarden</a:t>
            </a:r>
          </a:p>
          <a:p>
            <a:r>
              <a:rPr lang="nl-NL" dirty="0"/>
              <a:t>Erkenning </a:t>
            </a:r>
            <a:r>
              <a:rPr lang="nl-NL" b="1" dirty="0"/>
              <a:t>gezondheidszorgberoepen</a:t>
            </a:r>
            <a:r>
              <a:rPr lang="nl-NL" dirty="0"/>
              <a:t> en bepaling </a:t>
            </a:r>
            <a:r>
              <a:rPr lang="nl-NL" dirty="0" err="1"/>
              <a:t>subquota</a:t>
            </a:r>
            <a:endParaRPr lang="nl-NL" dirty="0"/>
          </a:p>
          <a:p>
            <a:r>
              <a:rPr lang="nl-NL" b="1" dirty="0"/>
              <a:t>Preventie</a:t>
            </a:r>
            <a:r>
              <a:rPr lang="nl-NL" dirty="0"/>
              <a:t> (nu exclusieve bevoegdheid); rookstopbegeleiding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958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Overgangsfase tot 2019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4</a:t>
            </a:fld>
            <a:endParaRPr lang="en-GB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23220"/>
              </p:ext>
            </p:extLst>
          </p:nvPr>
        </p:nvGraphicFramePr>
        <p:xfrm>
          <a:off x="720725" y="1484313"/>
          <a:ext cx="8062913" cy="4897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734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Leidende principes bij </a:t>
            </a:r>
            <a:r>
              <a:rPr lang="nl-NL" dirty="0" err="1"/>
              <a:t>inkanteling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Continuïteit van de dienstverlening </a:t>
            </a:r>
          </a:p>
          <a:p>
            <a:r>
              <a:rPr lang="nl-NL" sz="2800" dirty="0"/>
              <a:t>Transparantie</a:t>
            </a:r>
          </a:p>
          <a:p>
            <a:r>
              <a:rPr lang="nl-NL" sz="2800" dirty="0"/>
              <a:t>Participatie</a:t>
            </a:r>
          </a:p>
          <a:p>
            <a:r>
              <a:rPr lang="nl-NL" sz="2800" dirty="0"/>
              <a:t>Verantwoordingsplicht</a:t>
            </a:r>
          </a:p>
          <a:p>
            <a:r>
              <a:rPr lang="nl-NL" sz="2800" dirty="0"/>
              <a:t>Integriteit</a:t>
            </a:r>
          </a:p>
          <a:p>
            <a:r>
              <a:rPr lang="nl-NL" sz="2800" dirty="0"/>
              <a:t>Doelmatigheid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8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Stand van zaken per sector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Reeds overgenomen in 2017</a:t>
            </a:r>
          </a:p>
        </p:txBody>
      </p:sp>
    </p:spTree>
    <p:extLst>
      <p:ext uri="{BB962C8B-B14F-4D97-AF65-F5344CB8AC3E}">
        <p14:creationId xmlns:p14="http://schemas.microsoft.com/office/powerpoint/2010/main" val="1229320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Erkenning gezondheidszorgberoepen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BE" dirty="0">
                <a:solidFill>
                  <a:srgbClr val="2F2F2F"/>
                </a:solidFill>
              </a:rPr>
              <a:t>De erkenning van beoefenaars van zorgberoepen is vanaf 1 juli 2014 een Vlaamse bevoegdheid, wordt uitgevoerd door de Vlaamse overheid </a:t>
            </a:r>
            <a:r>
              <a:rPr lang="nl-NL" dirty="0"/>
              <a:t>sinds 1/1/2016</a:t>
            </a:r>
          </a:p>
          <a:p>
            <a:r>
              <a:rPr lang="nl-NL" dirty="0"/>
              <a:t>Streven naar een vlottere afhandeling door digitalisering (e-loket)</a:t>
            </a:r>
          </a:p>
          <a:p>
            <a:r>
              <a:rPr lang="nl-NL" dirty="0"/>
              <a:t>Toekennen visum is nog steeds federale bevoegdheid, net als het vastleggen van de erkenningsnormen én de quota</a:t>
            </a:r>
          </a:p>
          <a:p>
            <a:r>
              <a:rPr lang="nl-BE" dirty="0" err="1">
                <a:solidFill>
                  <a:srgbClr val="2F2F2F"/>
                </a:solidFill>
              </a:rPr>
              <a:t>Subquota</a:t>
            </a:r>
            <a:r>
              <a:rPr lang="nl-BE" dirty="0">
                <a:solidFill>
                  <a:srgbClr val="2F2F2F"/>
                </a:solidFill>
              </a:rPr>
              <a:t> = Vlaamse bevoegdheid: maximale </a:t>
            </a:r>
            <a:r>
              <a:rPr lang="nl-BE" dirty="0" err="1">
                <a:solidFill>
                  <a:srgbClr val="2F2F2F"/>
                </a:solidFill>
              </a:rPr>
              <a:t>subquota</a:t>
            </a:r>
            <a:r>
              <a:rPr lang="nl-BE" dirty="0">
                <a:solidFill>
                  <a:srgbClr val="2F2F2F"/>
                </a:solidFill>
              </a:rPr>
              <a:t> invoeren voor specialismen met (dreigend) overaanbod (advies Koninklijke Academie Geneeskunde)? Verhouding huisartsen/specialisten beïnvloeden?</a:t>
            </a:r>
            <a:endParaRPr lang="nl-NL" dirty="0"/>
          </a:p>
          <a:p>
            <a:endParaRPr lang="nl-NL" dirty="0"/>
          </a:p>
          <a:p>
            <a:r>
              <a:rPr lang="nl-NL" dirty="0"/>
              <a:t>Meer info: </a:t>
            </a:r>
            <a:r>
              <a:rPr lang="nl-NL" dirty="0">
                <a:hlinkClick r:id="rId3"/>
              </a:rPr>
              <a:t>https://www.zorg-en-gezondheid.be/zorgberoepen/overzicht</a:t>
            </a:r>
            <a:r>
              <a:rPr lang="nl-NL" dirty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09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Eerste lijn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Reorganisatie van de eerste lijn in Vlaanderen: naar een geïntegreerde zorgverlening, met minder structuren</a:t>
            </a:r>
          </a:p>
          <a:p>
            <a:r>
              <a:rPr lang="nl-NL" dirty="0"/>
              <a:t>Momentum voor verandering door overdracht verschillende structuren met zesde staatshervorming: </a:t>
            </a:r>
          </a:p>
          <a:p>
            <a:pPr lvl="1"/>
            <a:r>
              <a:rPr lang="nl-NL" dirty="0"/>
              <a:t>Huisartsenkringen en ondersteuning huisartsen (Impulsfonds)</a:t>
            </a:r>
          </a:p>
          <a:p>
            <a:pPr lvl="1"/>
            <a:r>
              <a:rPr lang="nl-NL" dirty="0"/>
              <a:t>Lokale Multidisciplinaire Netwerken</a:t>
            </a:r>
          </a:p>
          <a:p>
            <a:pPr lvl="1"/>
            <a:r>
              <a:rPr lang="nl-NL" dirty="0"/>
              <a:t>Geïntegreerde Diensten Thuiszorg</a:t>
            </a:r>
          </a:p>
          <a:p>
            <a:pPr lvl="1"/>
            <a:r>
              <a:rPr lang="nl-NL" dirty="0"/>
              <a:t>Palliatieve samenwerkingsverbanden en Multidisciplinaire Begeleidingsequipes Palliatieve Zorg (MBE)</a:t>
            </a:r>
          </a:p>
          <a:p>
            <a:r>
              <a:rPr lang="nl-NL" dirty="0"/>
              <a:t>Conferentie eerstelijnszorg op 16/2/2017</a:t>
            </a:r>
          </a:p>
          <a:p>
            <a:r>
              <a:rPr lang="nl-NL" dirty="0"/>
              <a:t>Uitgangspunt: </a:t>
            </a:r>
            <a:r>
              <a:rPr lang="nl-NL" b="1" dirty="0"/>
              <a:t>persoon met zorgnood centraal (geïntegreerde zorg: gezondheid, welzijn, sociaal)</a:t>
            </a:r>
          </a:p>
          <a:p>
            <a:pPr marL="0" indent="0">
              <a:buNone/>
            </a:pPr>
            <a:endParaRPr lang="nl-NL" b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31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Rationalisatie van structuren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2108-348F-48F3-8EC3-5B21A1596D99}" type="datetime3">
              <a:rPr lang="nl-BE" smtClean="0"/>
              <a:t>18.09.17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Agentschap Zorg en Gezondheid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7145-3DEC-4101-B6F0-96A308288BCA}" type="slidenum">
              <a:rPr lang="en-GB" smtClean="0"/>
              <a:t>9</a:t>
            </a:fld>
            <a:endParaRPr lang="en-GB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720000" y="116632"/>
            <a:ext cx="7632848" cy="100811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rgbClr val="39B9BE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BE" dirty="0"/>
          </a:p>
        </p:txBody>
      </p:sp>
      <p:graphicFrame>
        <p:nvGraphicFramePr>
          <p:cNvPr id="8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570742"/>
              </p:ext>
            </p:extLst>
          </p:nvPr>
        </p:nvGraphicFramePr>
        <p:xfrm>
          <a:off x="1275281" y="1200984"/>
          <a:ext cx="43564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jdelijke aanduiding voor datum 3"/>
          <p:cNvSpPr txBox="1">
            <a:spLocks/>
          </p:cNvSpPr>
          <p:nvPr/>
        </p:nvSpPr>
        <p:spPr>
          <a:xfrm>
            <a:off x="720000" y="6588670"/>
            <a:ext cx="1110563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39B9B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E82108-348F-48F3-8EC3-5B21A1596D99}" type="datetime3">
              <a:rPr lang="nl-BE" smtClean="0"/>
              <a:pPr/>
              <a:t>18.09.17</a:t>
            </a:fld>
            <a:endParaRPr lang="en-GB"/>
          </a:p>
        </p:txBody>
      </p:sp>
      <p:sp>
        <p:nvSpPr>
          <p:cNvPr id="10" name="Tijdelijke aanduiding voor voettekst 4"/>
          <p:cNvSpPr txBox="1">
            <a:spLocks/>
          </p:cNvSpPr>
          <p:nvPr/>
        </p:nvSpPr>
        <p:spPr>
          <a:xfrm>
            <a:off x="2411760" y="6588670"/>
            <a:ext cx="4680520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rgbClr val="39B9B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Agentschap Zorg en Gezondheid</a:t>
            </a:r>
          </a:p>
        </p:txBody>
      </p:sp>
      <p:sp>
        <p:nvSpPr>
          <p:cNvPr id="11" name="Tijdelijke aanduiding voor dianummer 5"/>
          <p:cNvSpPr txBox="1">
            <a:spLocks/>
          </p:cNvSpPr>
          <p:nvPr/>
        </p:nvSpPr>
        <p:spPr>
          <a:xfrm>
            <a:off x="7668344" y="6588670"/>
            <a:ext cx="1122868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rgbClr val="39B9B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E07145-3DEC-4101-B6F0-96A308288BCA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12" name="Tekstvak 11"/>
          <p:cNvSpPr txBox="1"/>
          <p:nvPr/>
        </p:nvSpPr>
        <p:spPr>
          <a:xfrm>
            <a:off x="5436096" y="4455115"/>
            <a:ext cx="2300313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/>
              <a:t>Samenwerkingsinitiatieven Eerstelijnsgezondheidszorg (SEL)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/>
              <a:t>Geïntegreerde Diensten Thuisverzorging (GDT)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/>
              <a:t>Lokale Multidisciplinaire Netwerken (LMN)</a:t>
            </a:r>
          </a:p>
        </p:txBody>
      </p:sp>
      <p:cxnSp>
        <p:nvCxnSpPr>
          <p:cNvPr id="13" name="Rechte verbindingslijn met pijl 12"/>
          <p:cNvCxnSpPr/>
          <p:nvPr/>
        </p:nvCxnSpPr>
        <p:spPr>
          <a:xfrm flipH="1">
            <a:off x="3707904" y="4725144"/>
            <a:ext cx="16201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5437963" y="2936434"/>
            <a:ext cx="2300313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/>
              <a:t>Logo’s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/>
              <a:t>Palliatieve netwerken en samenwerkingsverbanden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/>
              <a:t>MBE palliatieve verzorging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/>
              <a:t>Regionale expertisecentra dementie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/>
              <a:t>Overlegplatforms geestelijke gezondheid</a:t>
            </a:r>
          </a:p>
        </p:txBody>
      </p:sp>
      <p:cxnSp>
        <p:nvCxnSpPr>
          <p:cNvPr id="15" name="Rechte verbindingslijn met pijl 14"/>
          <p:cNvCxnSpPr/>
          <p:nvPr/>
        </p:nvCxnSpPr>
        <p:spPr>
          <a:xfrm flipH="1">
            <a:off x="3735228" y="3617390"/>
            <a:ext cx="16201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Rechthoek 15"/>
          <p:cNvSpPr/>
          <p:nvPr/>
        </p:nvSpPr>
        <p:spPr>
          <a:xfrm>
            <a:off x="5436097" y="2204107"/>
            <a:ext cx="2298446" cy="57988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>
                <a:solidFill>
                  <a:srgbClr val="FFFFFF"/>
                </a:solidFill>
              </a:rPr>
              <a:t>Eénlijn.be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>
                <a:solidFill>
                  <a:srgbClr val="FFFFFF"/>
                </a:solidFill>
              </a:rPr>
              <a:t>Expertisepunt Mantelzorg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BE" sz="1200" dirty="0">
                <a:solidFill>
                  <a:srgbClr val="FFFFFF"/>
                </a:solidFill>
              </a:rPr>
              <a:t>Samenwerkingsplatform ELGZ</a:t>
            </a:r>
          </a:p>
        </p:txBody>
      </p:sp>
      <p:cxnSp>
        <p:nvCxnSpPr>
          <p:cNvPr id="17" name="Rechte verbindingslijn met pijl 16"/>
          <p:cNvCxnSpPr/>
          <p:nvPr/>
        </p:nvCxnSpPr>
        <p:spPr>
          <a:xfrm flipH="1">
            <a:off x="3735228" y="2564904"/>
            <a:ext cx="16201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58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ZG new">
      <a:dk1>
        <a:srgbClr val="2F2F2F"/>
      </a:dk1>
      <a:lt1>
        <a:sysClr val="window" lastClr="FFFFFF"/>
      </a:lt1>
      <a:dk2>
        <a:srgbClr val="147178"/>
      </a:dk2>
      <a:lt2>
        <a:srgbClr val="E4E4E4"/>
      </a:lt2>
      <a:accent1>
        <a:srgbClr val="114E68"/>
      </a:accent1>
      <a:accent2>
        <a:srgbClr val="A3CC00"/>
      </a:accent2>
      <a:accent3>
        <a:srgbClr val="219FD5"/>
      </a:accent3>
      <a:accent4>
        <a:srgbClr val="6F8B00"/>
      </a:accent4>
      <a:accent5>
        <a:srgbClr val="1B7EA9"/>
      </a:accent5>
      <a:accent6>
        <a:srgbClr val="8BAE00"/>
      </a:accent6>
      <a:hlink>
        <a:srgbClr val="2F2F2F"/>
      </a:hlink>
      <a:folHlink>
        <a:srgbClr val="2F2F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30844545F00743ACC515BA0A2D1681" ma:contentTypeVersion="0" ma:contentTypeDescription="Een nieuw document maken." ma:contentTypeScope="" ma:versionID="91655be4deb6b01c1fc67d9f0b7ff9a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b9e5dc3557ad49dce48f71f5f2755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A51FCF-E786-49BF-B8C6-933BC92001AB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7E52AD-4984-46B1-9D2D-D23E252E5B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A9123B7-BE40-44F2-8771-F928882D34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1840</Words>
  <Application>Microsoft Office PowerPoint</Application>
  <PresentationFormat>Diavoorstelling (4:3)</PresentationFormat>
  <Paragraphs>319</Paragraphs>
  <Slides>26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 Theme</vt:lpstr>
      <vt:lpstr>Status praesens van de uitvoering van de zesde staatshervorming in de zorgsector </vt:lpstr>
      <vt:lpstr>Van 1980 tot 2014</vt:lpstr>
      <vt:lpstr>nieuwe bevoegdheden </vt:lpstr>
      <vt:lpstr>Overgangsfase tot 2019</vt:lpstr>
      <vt:lpstr>Leidende principes bij inkanteling</vt:lpstr>
      <vt:lpstr>Stand van zaken per sector</vt:lpstr>
      <vt:lpstr>Erkenning gezondheidszorgberoepen</vt:lpstr>
      <vt:lpstr>Eerste lijn</vt:lpstr>
      <vt:lpstr>Rationalisatie van structuren</vt:lpstr>
      <vt:lpstr>De eerstelijnszones - voorstel Domus Medica</vt:lpstr>
      <vt:lpstr>Rookstopbegeleiding</vt:lpstr>
      <vt:lpstr>THAB</vt:lpstr>
      <vt:lpstr>Ziekenhuisfinanciering (infrastructuur)</vt:lpstr>
      <vt:lpstr>Prijzenbeleid in de woonzorgcentra</vt:lpstr>
      <vt:lpstr>Stand van zaken Vlaamse Sociale Bescherming</vt:lpstr>
      <vt:lpstr>Vlaamse Regering heeft Fundamentele keuzes gemaakt</vt:lpstr>
      <vt:lpstr>Vlaamse sociale bescherming</vt:lpstr>
      <vt:lpstr>Vlaamse sociale bescherming</vt:lpstr>
      <vt:lpstr>Naar een Vlaamse Sociale Bescherming van 4 miljard</vt:lpstr>
      <vt:lpstr>Evaluatie</vt:lpstr>
      <vt:lpstr>Impact van zesde staatshervorming op beleidsdomein WVG (2019)</vt:lpstr>
      <vt:lpstr>Impact: personeel Zorg &amp; gezondheid</vt:lpstr>
      <vt:lpstr>Voordelen van zesde staatshervorming</vt:lpstr>
      <vt:lpstr>Vastgestelde knelpunten</vt:lpstr>
      <vt:lpstr>Voorlopige conclusie</vt:lpstr>
      <vt:lpstr>Voorlopige conclusie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Lemento</dc:creator>
  <cp:lastModifiedBy>Dewolf, Dirk VAZG</cp:lastModifiedBy>
  <cp:revision>264</cp:revision>
  <cp:lastPrinted>2015-04-01T14:35:29Z</cp:lastPrinted>
  <dcterms:created xsi:type="dcterms:W3CDTF">2014-04-16T22:59:24Z</dcterms:created>
  <dcterms:modified xsi:type="dcterms:W3CDTF">2017-09-18T06:35:24Z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0x0101008B30844545F00743ACC515BA0A2D1681</vt:lpwstr>
  </property>
</Properties>
</file>